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260" r:id="rId5"/>
    <p:sldId id="261" r:id="rId6"/>
    <p:sldId id="262" r:id="rId7"/>
    <p:sldId id="266" r:id="rId8"/>
    <p:sldId id="263" r:id="rId9"/>
    <p:sldId id="267" r:id="rId10"/>
    <p:sldId id="264" r:id="rId11"/>
    <p:sldId id="268" r:id="rId12"/>
    <p:sldId id="272" r:id="rId13"/>
    <p:sldId id="273" r:id="rId14"/>
    <p:sldId id="275" r:id="rId15"/>
    <p:sldId id="276" r:id="rId16"/>
    <p:sldId id="278" r:id="rId17"/>
    <p:sldId id="289" r:id="rId18"/>
    <p:sldId id="288" r:id="rId19"/>
    <p:sldId id="287" r:id="rId20"/>
    <p:sldId id="290" r:id="rId21"/>
    <p:sldId id="291" r:id="rId22"/>
    <p:sldId id="292" r:id="rId23"/>
    <p:sldId id="293" r:id="rId24"/>
    <p:sldId id="296" r:id="rId25"/>
    <p:sldId id="294" r:id="rId26"/>
    <p:sldId id="295" r:id="rId27"/>
    <p:sldId id="297" r:id="rId28"/>
    <p:sldId id="301" r:id="rId29"/>
    <p:sldId id="304" r:id="rId30"/>
    <p:sldId id="302" r:id="rId31"/>
    <p:sldId id="303" r:id="rId32"/>
    <p:sldId id="305" r:id="rId33"/>
    <p:sldId id="286" r:id="rId34"/>
    <p:sldId id="279" r:id="rId35"/>
    <p:sldId id="280" r:id="rId36"/>
    <p:sldId id="283" r:id="rId37"/>
    <p:sldId id="284" r:id="rId38"/>
    <p:sldId id="285" r:id="rId39"/>
    <p:sldId id="306" r:id="rId40"/>
    <p:sldId id="307" r:id="rId41"/>
    <p:sldId id="308" r:id="rId42"/>
    <p:sldId id="309" r:id="rId43"/>
    <p:sldId id="316" r:id="rId44"/>
    <p:sldId id="310" r:id="rId45"/>
    <p:sldId id="311" r:id="rId46"/>
    <p:sldId id="312" r:id="rId47"/>
    <p:sldId id="313" r:id="rId48"/>
    <p:sldId id="317" r:id="rId49"/>
    <p:sldId id="314" r:id="rId50"/>
    <p:sldId id="315" r:id="rId51"/>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Candara" panose="020E0502030303020204" pitchFamily="34" charset="0"/>
      <p:regular r:id="rId57"/>
      <p:bold r:id="rId58"/>
      <p:italic r:id="rId59"/>
      <p:boldItalic r:id="rId60"/>
    </p:embeddedFont>
    <p:embeddedFont>
      <p:font typeface="Canva Sans Bold" panose="020B0604020202020204" charset="0"/>
      <p:bold r:id="rId61"/>
    </p:embeddedFont>
    <p:embeddedFont>
      <p:font typeface="Comic Sans MS" panose="030F0702030302020204" pitchFamily="66"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2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4B2B"/>
    <a:srgbClr val="693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4" d="100"/>
          <a:sy n="54" d="100"/>
        </p:scale>
        <p:origin x="754" y="58"/>
      </p:cViewPr>
      <p:guideLst>
        <p:guide orient="horz" pos="2125"/>
        <p:guide pos="287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12/20/2023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5.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6.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9.jpe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44.jpe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762000" y="1181100"/>
            <a:ext cx="12422038" cy="822960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0287000" y="571500"/>
            <a:ext cx="7780020" cy="5259070"/>
            <a:chOff x="0" y="0"/>
            <a:chExt cx="5843270" cy="3949700"/>
          </a:xfrm>
        </p:grpSpPr>
        <p:sp>
          <p:nvSpPr>
            <p:cNvPr id="5" name="Freeform 5"/>
            <p:cNvSpPr/>
            <p:nvPr/>
          </p:nvSpPr>
          <p:spPr>
            <a:xfrm>
              <a:off x="35560" y="30480"/>
              <a:ext cx="5795010" cy="3901440"/>
            </a:xfrm>
            <a:custGeom>
              <a:avLst/>
              <a:gdLst/>
              <a:ahLst/>
              <a:cxnLst/>
              <a:rect l="l" t="t" r="r" b="b"/>
              <a:pathLst>
                <a:path w="5795010" h="3901440">
                  <a:moveTo>
                    <a:pt x="5795010" y="3901440"/>
                  </a:moveTo>
                  <a:lnTo>
                    <a:pt x="0" y="3901440"/>
                  </a:lnTo>
                  <a:lnTo>
                    <a:pt x="0" y="0"/>
                  </a:lnTo>
                  <a:lnTo>
                    <a:pt x="5795010" y="0"/>
                  </a:lnTo>
                  <a:lnTo>
                    <a:pt x="5795010" y="3901440"/>
                  </a:lnTo>
                  <a:lnTo>
                    <a:pt x="5795010" y="3901440"/>
                  </a:lnTo>
                  <a:close/>
                </a:path>
              </a:pathLst>
            </a:custGeom>
            <a:blipFill>
              <a:blip r:embed="rId5"/>
              <a:stretch>
                <a:fillRect l="-1876" r="-1876"/>
              </a:stretch>
            </a:blipFill>
          </p:spPr>
        </p:sp>
        <p:sp>
          <p:nvSpPr>
            <p:cNvPr id="6" name="Freeform 6"/>
            <p:cNvSpPr/>
            <p:nvPr/>
          </p:nvSpPr>
          <p:spPr>
            <a:xfrm>
              <a:off x="0" y="0"/>
              <a:ext cx="5843270" cy="3949700"/>
            </a:xfrm>
            <a:custGeom>
              <a:avLst/>
              <a:gdLst/>
              <a:ahLst/>
              <a:cxnLst/>
              <a:rect l="l" t="t" r="r" b="b"/>
              <a:pathLst>
                <a:path w="5843270" h="3949700">
                  <a:moveTo>
                    <a:pt x="5843270" y="3949700"/>
                  </a:moveTo>
                  <a:lnTo>
                    <a:pt x="0" y="3949700"/>
                  </a:lnTo>
                  <a:lnTo>
                    <a:pt x="0" y="0"/>
                  </a:lnTo>
                  <a:lnTo>
                    <a:pt x="5843270" y="0"/>
                  </a:lnTo>
                  <a:lnTo>
                    <a:pt x="5843270" y="3949700"/>
                  </a:lnTo>
                  <a:close/>
                </a:path>
              </a:pathLst>
            </a:custGeom>
            <a:blipFill>
              <a:blip r:embed="rId6"/>
              <a:stretch>
                <a:fillRect t="-238" b="-238"/>
              </a:stretch>
            </a:blipFill>
          </p:spPr>
        </p:sp>
      </p:grpSp>
      <p:sp>
        <p:nvSpPr>
          <p:cNvPr id="7" name="TextBox 7"/>
          <p:cNvSpPr txBox="1"/>
          <p:nvPr/>
        </p:nvSpPr>
        <p:spPr>
          <a:xfrm>
            <a:off x="1218976" y="4229246"/>
            <a:ext cx="12854628" cy="4468495"/>
          </a:xfrm>
          <a:prstGeom prst="rect">
            <a:avLst/>
          </a:prstGeom>
        </p:spPr>
        <p:txBody>
          <a:bodyPr lIns="0" tIns="0" rIns="0" bIns="0" rtlCol="0" anchor="t">
            <a:spAutoFit/>
          </a:bodyPr>
          <a:lstStyle/>
          <a:p>
            <a:pPr marL="0" lvl="0" indent="0">
              <a:lnSpc>
                <a:spcPts val="11615"/>
              </a:lnSpc>
            </a:pPr>
            <a:r>
              <a:rPr lang="en-US" sz="13300" spc="-761" dirty="0">
                <a:solidFill>
                  <a:srgbClr val="764D3A"/>
                </a:solidFill>
                <a:latin typeface="Times New Roman" panose="02020603050405020304" charset="0"/>
                <a:cs typeface="Times New Roman" panose="02020603050405020304" charset="0"/>
              </a:rPr>
              <a:t>The  role  of</a:t>
            </a:r>
          </a:p>
          <a:p>
            <a:pPr marL="0" lvl="0" indent="0">
              <a:lnSpc>
                <a:spcPts val="11615"/>
              </a:lnSpc>
            </a:pPr>
            <a:r>
              <a:rPr lang="en-US" sz="13300" spc="-761" dirty="0">
                <a:solidFill>
                  <a:srgbClr val="764D3A"/>
                </a:solidFill>
                <a:latin typeface="Times New Roman" panose="02020603050405020304" charset="0"/>
                <a:cs typeface="Times New Roman" panose="02020603050405020304" charset="0"/>
              </a:rPr>
              <a:t> students  in Liberation War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0896600" y="2552700"/>
            <a:ext cx="7240704" cy="4181252"/>
          </a:xfrm>
          <a:custGeom>
            <a:avLst/>
            <a:gdLst/>
            <a:ahLst/>
            <a:cxnLst/>
            <a:rect l="l" t="t" r="r" b="b"/>
            <a:pathLst>
              <a:path w="7240704" h="4181252">
                <a:moveTo>
                  <a:pt x="0" y="0"/>
                </a:moveTo>
                <a:lnTo>
                  <a:pt x="7240704" y="0"/>
                </a:lnTo>
                <a:lnTo>
                  <a:pt x="7240704" y="4181252"/>
                </a:lnTo>
                <a:lnTo>
                  <a:pt x="0" y="4181252"/>
                </a:lnTo>
                <a:lnTo>
                  <a:pt x="0" y="0"/>
                </a:lnTo>
                <a:close/>
              </a:path>
            </a:pathLst>
          </a:custGeom>
          <a:blipFill>
            <a:blip r:embed="rId3"/>
            <a:stretch>
              <a:fillRect/>
            </a:stretch>
          </a:blipFill>
        </p:spPr>
      </p:sp>
      <p:sp>
        <p:nvSpPr>
          <p:cNvPr id="4" name="Freeform 4"/>
          <p:cNvSpPr/>
          <p:nvPr/>
        </p:nvSpPr>
        <p:spPr>
          <a:xfrm>
            <a:off x="21336000" y="1531161"/>
            <a:ext cx="6589399" cy="3953640"/>
          </a:xfrm>
          <a:custGeom>
            <a:avLst/>
            <a:gdLst/>
            <a:ahLst/>
            <a:cxnLst/>
            <a:rect l="l" t="t" r="r" b="b"/>
            <a:pathLst>
              <a:path w="6589399" h="3953640">
                <a:moveTo>
                  <a:pt x="0" y="0"/>
                </a:moveTo>
                <a:lnTo>
                  <a:pt x="6589399" y="0"/>
                </a:lnTo>
                <a:lnTo>
                  <a:pt x="6589399" y="3953640"/>
                </a:lnTo>
                <a:lnTo>
                  <a:pt x="0" y="3953640"/>
                </a:lnTo>
                <a:lnTo>
                  <a:pt x="0" y="0"/>
                </a:lnTo>
                <a:close/>
              </a:path>
            </a:pathLst>
          </a:custGeom>
          <a:blipFill>
            <a:blip r:embed="rId4"/>
            <a:stretch>
              <a:fillRect/>
            </a:stretch>
          </a:blipFill>
        </p:spPr>
      </p:sp>
      <p:grpSp>
        <p:nvGrpSpPr>
          <p:cNvPr id="5" name="Group 5"/>
          <p:cNvGrpSpPr/>
          <p:nvPr/>
        </p:nvGrpSpPr>
        <p:grpSpPr>
          <a:xfrm>
            <a:off x="6248400" y="13525500"/>
            <a:ext cx="4840319" cy="4840299"/>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4664" b="-4664"/>
              </a:stretch>
            </a:blipFill>
          </p:spPr>
        </p:sp>
      </p:grpSp>
      <p:sp>
        <p:nvSpPr>
          <p:cNvPr id="7" name="TextBox 7"/>
          <p:cNvSpPr txBox="1"/>
          <p:nvPr/>
        </p:nvSpPr>
        <p:spPr>
          <a:xfrm>
            <a:off x="3886200" y="3414413"/>
            <a:ext cx="11277600" cy="3195319"/>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Canva Sans Bold" panose="020B0803030501040103"/>
              </a:rPr>
              <a:t>Libaration</a:t>
            </a:r>
            <a:r>
              <a:rPr lang="en-US" sz="9200" dirty="0">
                <a:solidFill>
                  <a:srgbClr val="000000"/>
                </a:solidFill>
                <a:latin typeface="Canva Sans Bold" panose="020B0803030501040103"/>
              </a:rPr>
              <a:t> war of</a:t>
            </a:r>
          </a:p>
          <a:p>
            <a:pPr algn="ctr">
              <a:lnSpc>
                <a:spcPts val="12880"/>
              </a:lnSpc>
              <a:spcBef>
                <a:spcPct val="0"/>
              </a:spcBef>
            </a:pPr>
            <a:r>
              <a:rPr lang="en-US" sz="9200" dirty="0">
                <a:solidFill>
                  <a:srgbClr val="000000"/>
                </a:solidFill>
                <a:latin typeface="Canva Sans Bold" panose="020B0803030501040103"/>
              </a:rPr>
              <a:t>1971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312802" y="1990750"/>
            <a:ext cx="7240704" cy="4181252"/>
          </a:xfrm>
          <a:custGeom>
            <a:avLst/>
            <a:gdLst/>
            <a:ahLst/>
            <a:cxnLst/>
            <a:rect l="l" t="t" r="r" b="b"/>
            <a:pathLst>
              <a:path w="7240704" h="4181252">
                <a:moveTo>
                  <a:pt x="0" y="0"/>
                </a:moveTo>
                <a:lnTo>
                  <a:pt x="7240704" y="0"/>
                </a:lnTo>
                <a:lnTo>
                  <a:pt x="7240704" y="4181252"/>
                </a:lnTo>
                <a:lnTo>
                  <a:pt x="0" y="4181252"/>
                </a:lnTo>
                <a:lnTo>
                  <a:pt x="0" y="0"/>
                </a:lnTo>
                <a:close/>
              </a:path>
            </a:pathLst>
          </a:custGeom>
          <a:blipFill>
            <a:blip r:embed="rId3"/>
            <a:stretch>
              <a:fillRect/>
            </a:stretch>
          </a:blipFill>
        </p:spPr>
      </p:sp>
      <p:sp>
        <p:nvSpPr>
          <p:cNvPr id="4" name="Freeform 4"/>
          <p:cNvSpPr/>
          <p:nvPr/>
        </p:nvSpPr>
        <p:spPr>
          <a:xfrm>
            <a:off x="11343622" y="2104556"/>
            <a:ext cx="6589399" cy="3953640"/>
          </a:xfrm>
          <a:custGeom>
            <a:avLst/>
            <a:gdLst/>
            <a:ahLst/>
            <a:cxnLst/>
            <a:rect l="l" t="t" r="r" b="b"/>
            <a:pathLst>
              <a:path w="6589399" h="3953640">
                <a:moveTo>
                  <a:pt x="0" y="0"/>
                </a:moveTo>
                <a:lnTo>
                  <a:pt x="6589399" y="0"/>
                </a:lnTo>
                <a:lnTo>
                  <a:pt x="6589399" y="3953640"/>
                </a:lnTo>
                <a:lnTo>
                  <a:pt x="0" y="3953640"/>
                </a:lnTo>
                <a:lnTo>
                  <a:pt x="0" y="0"/>
                </a:lnTo>
                <a:close/>
              </a:path>
            </a:pathLst>
          </a:custGeom>
          <a:blipFill>
            <a:blip r:embed="rId4"/>
            <a:stretch>
              <a:fillRect/>
            </a:stretch>
          </a:blipFill>
        </p:spPr>
      </p:sp>
      <p:grpSp>
        <p:nvGrpSpPr>
          <p:cNvPr id="5" name="Group 5"/>
          <p:cNvGrpSpPr/>
          <p:nvPr/>
        </p:nvGrpSpPr>
        <p:grpSpPr>
          <a:xfrm>
            <a:off x="7240659" y="5446701"/>
            <a:ext cx="4840319" cy="4840299"/>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4664" b="-4664"/>
              </a:stretch>
            </a:blipFill>
          </p:spPr>
        </p:sp>
      </p:grpSp>
      <p:sp>
        <p:nvSpPr>
          <p:cNvPr id="7" name="TextBox 7"/>
          <p:cNvSpPr txBox="1"/>
          <p:nvPr/>
        </p:nvSpPr>
        <p:spPr>
          <a:xfrm>
            <a:off x="4565477" y="159703"/>
            <a:ext cx="9698474" cy="3195319"/>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panose="020B0803030501040103"/>
              </a:rPr>
              <a:t>Libaration war of</a:t>
            </a:r>
          </a:p>
          <a:p>
            <a:pPr algn="ctr">
              <a:lnSpc>
                <a:spcPts val="12880"/>
              </a:lnSpc>
              <a:spcBef>
                <a:spcPct val="0"/>
              </a:spcBef>
            </a:pPr>
            <a:r>
              <a:rPr lang="en-US" sz="9200">
                <a:solidFill>
                  <a:srgbClr val="000000"/>
                </a:solidFill>
                <a:latin typeface="Canva Sans Bold" panose="020B0803030501040103"/>
              </a:rPr>
              <a:t>1971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20323" t="-4464" r="-13756" b="-5237"/>
            </a:stretch>
          </a:blipFill>
        </p:spPr>
      </p:sp>
      <p:sp>
        <p:nvSpPr>
          <p:cNvPr id="5" name="TextBox 5"/>
          <p:cNvSpPr txBox="1"/>
          <p:nvPr/>
        </p:nvSpPr>
        <p:spPr>
          <a:xfrm>
            <a:off x="7315200" y="1943100"/>
            <a:ext cx="10923905" cy="6783705"/>
          </a:xfrm>
          <a:prstGeom prst="rect">
            <a:avLst/>
          </a:prstGeom>
        </p:spPr>
        <p:txBody>
          <a:bodyPr lIns="0" tIns="0" rIns="0" bIns="0" rtlCol="0" anchor="t">
            <a:noAutofit/>
          </a:bodyPr>
          <a:lstStyle/>
          <a:p>
            <a:pPr marL="0" lvl="0" indent="0" algn="ctr">
              <a:lnSpc>
                <a:spcPts val="11395"/>
              </a:lnSpc>
            </a:pPr>
            <a:r>
              <a:rPr lang="en-US" sz="9200" spc="-746">
                <a:solidFill>
                  <a:srgbClr val="764D3A"/>
                </a:solidFill>
                <a:latin typeface="29LT Riwaya Bold" panose="00000800000000000000"/>
                <a:sym typeface="+mn-ea"/>
              </a:rPr>
              <a:t>Presented   by </a:t>
            </a:r>
          </a:p>
          <a:p>
            <a:pPr marL="0" lvl="0" indent="0" algn="ctr">
              <a:lnSpc>
                <a:spcPts val="11395"/>
              </a:lnSpc>
            </a:pPr>
            <a:r>
              <a:rPr lang="en-US" sz="9200" spc="-746">
                <a:solidFill>
                  <a:srgbClr val="764D3A"/>
                </a:solidFill>
                <a:latin typeface="29LT Riwaya Bold" panose="00000800000000000000"/>
                <a:sym typeface="+mn-ea"/>
              </a:rPr>
              <a:t>S.  M.    Ali    Ahadul  </a:t>
            </a:r>
          </a:p>
          <a:p>
            <a:pPr marL="0" lvl="0" indent="0" algn="ctr">
              <a:lnSpc>
                <a:spcPts val="11395"/>
              </a:lnSpc>
            </a:pPr>
            <a:r>
              <a:rPr lang="en-US" sz="9200" spc="-746">
                <a:solidFill>
                  <a:srgbClr val="764D3A"/>
                </a:solidFill>
                <a:latin typeface="29LT Riwaya Bold" panose="00000800000000000000"/>
                <a:sym typeface="+mn-ea"/>
              </a:rPr>
              <a:t>Hassan    Himel</a:t>
            </a:r>
          </a:p>
          <a:p>
            <a:pPr marL="0" lvl="0" indent="0" algn="ctr">
              <a:lnSpc>
                <a:spcPts val="11395"/>
              </a:lnSpc>
            </a:pPr>
            <a:r>
              <a:rPr lang="en-US" sz="9200" spc="-746">
                <a:solidFill>
                  <a:srgbClr val="764D3A"/>
                </a:solidFill>
                <a:latin typeface="29LT Riwaya Bold" panose="00000800000000000000"/>
                <a:sym typeface="+mn-ea"/>
              </a:rPr>
              <a:t> ID:  0112330074</a:t>
            </a:r>
            <a:endParaRPr lang="en-US" sz="9200" dirty="0">
              <a:solidFill>
                <a:srgbClr val="000000"/>
              </a:solidFill>
              <a:latin typeface="Canva Sans Bold" panose="020B0803030501040103"/>
            </a:endParaRPr>
          </a:p>
        </p:txBody>
      </p:sp>
      <p:pic>
        <p:nvPicPr>
          <p:cNvPr id="7" name="Picture 6"/>
          <p:cNvPicPr>
            <a:picLocks noChangeAspect="1"/>
          </p:cNvPicPr>
          <p:nvPr/>
        </p:nvPicPr>
        <p:blipFill>
          <a:blip r:embed="rId3"/>
          <a:srcRect l="8777" t="12712" r="12226" b="31356"/>
          <a:stretch>
            <a:fillRect/>
          </a:stretch>
        </p:blipFill>
        <p:spPr>
          <a:xfrm>
            <a:off x="1524000" y="1866900"/>
            <a:ext cx="5902325" cy="6183630"/>
          </a:xfrm>
          <a:prstGeom prst="ellipse">
            <a:avLst/>
          </a:prstGeom>
          <a:ln w="69850" cmpd="sng">
            <a:solidFill>
              <a:schemeClr val="bg1"/>
            </a:solidFill>
            <a:prstDash val="solid"/>
          </a:ln>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028700" y="1028700"/>
            <a:ext cx="15816580" cy="822960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7" name="TextBox 7"/>
          <p:cNvSpPr txBox="1"/>
          <p:nvPr/>
        </p:nvSpPr>
        <p:spPr>
          <a:xfrm>
            <a:off x="1980976" y="3238646"/>
            <a:ext cx="12854628" cy="4108450"/>
          </a:xfrm>
          <a:prstGeom prst="rect">
            <a:avLst/>
          </a:prstGeom>
        </p:spPr>
        <p:txBody>
          <a:bodyPr lIns="0" tIns="0" rIns="0" bIns="0" rtlCol="0" anchor="t">
            <a:spAutoFit/>
          </a:bodyPr>
          <a:lstStyle/>
          <a:p>
            <a:pPr marL="0" lvl="0" indent="0" algn="ctr">
              <a:lnSpc>
                <a:spcPct val="100000"/>
              </a:lnSpc>
            </a:pPr>
            <a:r>
              <a:rPr lang="en-US" sz="13350" spc="-761" dirty="0">
                <a:solidFill>
                  <a:srgbClr val="764D3A"/>
                </a:solidFill>
                <a:latin typeface="29LT Riwaya Bold" panose="00000800000000000000"/>
              </a:rPr>
              <a:t>Magnitude  Steps of  Students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946150" y="932815"/>
            <a:ext cx="16432530" cy="834517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sp>
        <p:nvSpPr>
          <p:cNvPr id="7" name="TextBox 7"/>
          <p:cNvSpPr txBox="1"/>
          <p:nvPr>
            <p:custDataLst>
              <p:tags r:id="rId1"/>
            </p:custDataLst>
          </p:nvPr>
        </p:nvSpPr>
        <p:spPr>
          <a:xfrm>
            <a:off x="533400" y="1104900"/>
            <a:ext cx="16297275" cy="2096770"/>
          </a:xfrm>
          <a:prstGeom prst="rect">
            <a:avLst/>
          </a:prstGeom>
        </p:spPr>
        <p:txBody>
          <a:bodyPr wrap="square" lIns="0" tIns="0" rIns="0" bIns="0" rtlCol="0" anchor="t">
            <a:noAutofit/>
          </a:bodyPr>
          <a:lstStyle/>
          <a:p>
            <a:pPr marL="0" lvl="0" indent="0" algn="ctr">
              <a:lnSpc>
                <a:spcPts val="11615"/>
              </a:lnSpc>
            </a:pPr>
            <a:r>
              <a:rPr lang="en-US" sz="9600" spc="-761" dirty="0">
                <a:solidFill>
                  <a:srgbClr val="764D3A"/>
                </a:solidFill>
                <a:latin typeface="29LT Riwaya Bold" panose="00000800000000000000"/>
              </a:rPr>
              <a:t>Six-Point    Movement    (1966)</a:t>
            </a:r>
          </a:p>
        </p:txBody>
      </p:sp>
      <p:sp>
        <p:nvSpPr>
          <p:cNvPr id="8" name="Text Box 7"/>
          <p:cNvSpPr txBox="1"/>
          <p:nvPr/>
        </p:nvSpPr>
        <p:spPr>
          <a:xfrm>
            <a:off x="1463675" y="2826385"/>
            <a:ext cx="8100695" cy="5130800"/>
          </a:xfrm>
          <a:prstGeom prst="rect">
            <a:avLst/>
          </a:prstGeom>
          <a:noFill/>
        </p:spPr>
        <p:txBody>
          <a:bodyPr wrap="square" rtlCol="0">
            <a:noAutofit/>
          </a:bodyPr>
          <a:lstStyle/>
          <a:p>
            <a:pPr algn="just"/>
            <a:r>
              <a:rPr lang="en-US" sz="4400">
                <a:latin typeface="Comic Sans MS" panose="030F0702030302020204" charset="0"/>
                <a:cs typeface="Comic Sans MS" panose="030F0702030302020204" charset="0"/>
              </a:rPr>
              <a:t>Students actively supported the Six-Point Movement proposed by Sheikh Mujibur Rahman, which demanded autonomy for East Pakistan. The movement gained momentum with students taking part in rallies and demonstrations.</a:t>
            </a:r>
          </a:p>
        </p:txBody>
      </p:sp>
      <p:pic>
        <p:nvPicPr>
          <p:cNvPr id="10"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9800" y="3390900"/>
            <a:ext cx="7858760" cy="4450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000"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nodeType="clickEffect">
                                  <p:stCondLst>
                                    <p:cond delay="0"/>
                                  </p:stCondLst>
                                  <p:iterate type="lt">
                                    <p:tmPct val="50000"/>
                                  </p:iterate>
                                  <p:childTnLst>
                                    <p:set>
                                      <p:cBhvr>
                                        <p:cTn id="14"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5"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17" dur="80"/>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946150" y="932815"/>
            <a:ext cx="16432530" cy="834517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sp>
        <p:nvSpPr>
          <p:cNvPr id="7" name="TextBox 7"/>
          <p:cNvSpPr txBox="1"/>
          <p:nvPr>
            <p:custDataLst>
              <p:tags r:id="rId1"/>
            </p:custDataLst>
          </p:nvPr>
        </p:nvSpPr>
        <p:spPr>
          <a:xfrm>
            <a:off x="685800" y="800100"/>
            <a:ext cx="16494125" cy="2096770"/>
          </a:xfrm>
          <a:prstGeom prst="rect">
            <a:avLst/>
          </a:prstGeom>
        </p:spPr>
        <p:txBody>
          <a:bodyPr wrap="square" lIns="0" tIns="0" rIns="0" bIns="0" rtlCol="0" anchor="t">
            <a:noAutofit/>
          </a:bodyPr>
          <a:lstStyle/>
          <a:p>
            <a:pPr marL="0" lvl="0" indent="0" algn="ctr">
              <a:lnSpc>
                <a:spcPts val="11615"/>
              </a:lnSpc>
            </a:pPr>
            <a:r>
              <a:rPr lang="en-US" sz="8800" spc="-761" dirty="0">
                <a:solidFill>
                  <a:srgbClr val="764D3A"/>
                </a:solidFill>
                <a:latin typeface="29LT Riwaya Bold" panose="00000800000000000000"/>
              </a:rPr>
              <a:t>Formation  of  Mukti  Bahini </a:t>
            </a:r>
          </a:p>
          <a:p>
            <a:pPr marL="0" lvl="0" indent="0" algn="ctr">
              <a:lnSpc>
                <a:spcPts val="11615"/>
              </a:lnSpc>
            </a:pPr>
            <a:r>
              <a:rPr lang="en-US" sz="8800" spc="-761" dirty="0">
                <a:solidFill>
                  <a:srgbClr val="764D3A"/>
                </a:solidFill>
                <a:latin typeface="29LT Riwaya Bold" panose="00000800000000000000"/>
              </a:rPr>
              <a:t>(December  1971):</a:t>
            </a:r>
          </a:p>
        </p:txBody>
      </p:sp>
      <p:sp>
        <p:nvSpPr>
          <p:cNvPr id="8" name="Text Box 7"/>
          <p:cNvSpPr txBox="1"/>
          <p:nvPr/>
        </p:nvSpPr>
        <p:spPr>
          <a:xfrm>
            <a:off x="8915400" y="3771900"/>
            <a:ext cx="8176260" cy="5092700"/>
          </a:xfrm>
          <a:prstGeom prst="rect">
            <a:avLst/>
          </a:prstGeom>
          <a:noFill/>
        </p:spPr>
        <p:txBody>
          <a:bodyPr wrap="square" rtlCol="0">
            <a:noAutofit/>
          </a:bodyPr>
          <a:lstStyle/>
          <a:p>
            <a:pPr algn="just"/>
            <a:r>
              <a:rPr lang="en-US" sz="4400">
                <a:latin typeface="Comic Sans MS" panose="030F0702030302020204" charset="0"/>
                <a:cs typeface="Comic Sans MS" panose="030F0702030302020204" charset="0"/>
              </a:rPr>
              <a:t>As the conflict escalated, students joined the Mukti Bahini, the Liberation Army formed by the Bangladesh government in exile. Many students took up arms and fought alongside the military against the Pakistani forces.</a:t>
            </a:r>
          </a:p>
        </p:txBody>
      </p:sp>
      <p:pic>
        <p:nvPicPr>
          <p:cNvPr id="4"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3830" y="4076700"/>
            <a:ext cx="6922135" cy="4825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nodeType="clickEffect">
                                  <p:stCondLst>
                                    <p:cond delay="0"/>
                                  </p:stCondLst>
                                  <p:iterate type="lt">
                                    <p:tmPct val="50000"/>
                                  </p:iterate>
                                  <p:childTnLst>
                                    <p:set>
                                      <p:cBhvr>
                                        <p:cTn id="15"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6"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18" dur="80"/>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990600" y="932815"/>
            <a:ext cx="16432530" cy="834517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7" name="TextBox 7"/>
          <p:cNvSpPr txBox="1"/>
          <p:nvPr/>
        </p:nvSpPr>
        <p:spPr>
          <a:xfrm>
            <a:off x="685800" y="1104900"/>
            <a:ext cx="16494125" cy="2096770"/>
          </a:xfrm>
          <a:prstGeom prst="rect">
            <a:avLst/>
          </a:prstGeom>
        </p:spPr>
        <p:txBody>
          <a:bodyPr wrap="square" lIns="0" tIns="0" rIns="0" bIns="0" rtlCol="0" anchor="t">
            <a:noAutofit/>
          </a:bodyPr>
          <a:lstStyle/>
          <a:p>
            <a:pPr marL="0" lvl="0" indent="0" algn="ctr">
              <a:lnSpc>
                <a:spcPts val="11615"/>
              </a:lnSpc>
            </a:pPr>
            <a:r>
              <a:rPr lang="en-US" sz="8800" spc="-761" dirty="0">
                <a:solidFill>
                  <a:srgbClr val="764D3A"/>
                </a:solidFill>
                <a:latin typeface="29LT Riwaya Bold" panose="00000800000000000000"/>
              </a:rPr>
              <a:t>Role   in  Guerrilla Warfare:</a:t>
            </a:r>
          </a:p>
        </p:txBody>
      </p:sp>
      <p:sp>
        <p:nvSpPr>
          <p:cNvPr id="8" name="Text Box 7"/>
          <p:cNvSpPr txBox="1"/>
          <p:nvPr/>
        </p:nvSpPr>
        <p:spPr>
          <a:xfrm>
            <a:off x="1602740" y="2559685"/>
            <a:ext cx="8858885" cy="5238115"/>
          </a:xfrm>
          <a:prstGeom prst="rect">
            <a:avLst/>
          </a:prstGeom>
          <a:noFill/>
        </p:spPr>
        <p:txBody>
          <a:bodyPr wrap="square" rtlCol="0">
            <a:noAutofit/>
          </a:bodyPr>
          <a:lstStyle/>
          <a:p>
            <a:pPr algn="just"/>
            <a:r>
              <a:rPr lang="en-US" sz="4400">
                <a:latin typeface="Comic Sans MS" panose="030F0702030302020204" charset="0"/>
                <a:cs typeface="Comic Sans MS" panose="030F0702030302020204" charset="0"/>
              </a:rPr>
              <a:t>Students played a significant role in guerrilla warfare, utilizing their knowledge of the local terrain to launch effective attacks against the better-equipped Pakistani military.</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43260" y="2559685"/>
            <a:ext cx="7174865" cy="4827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down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7"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 Box 5"/>
          <p:cNvSpPr txBox="1"/>
          <p:nvPr/>
        </p:nvSpPr>
        <p:spPr>
          <a:xfrm>
            <a:off x="533400" y="2324100"/>
            <a:ext cx="9594850" cy="7389495"/>
          </a:xfrm>
          <a:prstGeom prst="rect">
            <a:avLst/>
          </a:prstGeom>
          <a:noFill/>
        </p:spPr>
        <p:txBody>
          <a:bodyPr wrap="square" rtlCol="0">
            <a:noAutofit/>
          </a:bodyPr>
          <a:lstStyle/>
          <a:p>
            <a:pPr marL="0" lvl="0" indent="0" algn="ctr">
              <a:lnSpc>
                <a:spcPts val="11395"/>
              </a:lnSpc>
            </a:pPr>
            <a:r>
              <a:rPr lang="en-US" sz="11500" spc="-746">
                <a:solidFill>
                  <a:srgbClr val="764D3A"/>
                </a:solidFill>
                <a:latin typeface="29LT Riwaya Bold" panose="00000800000000000000"/>
                <a:sym typeface="+mn-ea"/>
              </a:rPr>
              <a:t>Presented   by </a:t>
            </a:r>
          </a:p>
          <a:p>
            <a:pPr marL="0" lvl="0" indent="0" algn="ctr">
              <a:lnSpc>
                <a:spcPts val="11395"/>
              </a:lnSpc>
            </a:pPr>
            <a:r>
              <a:rPr lang="en-US" sz="11500" spc="-746">
                <a:solidFill>
                  <a:srgbClr val="764D3A"/>
                </a:solidFill>
                <a:latin typeface="29LT Riwaya Bold" panose="00000800000000000000"/>
                <a:sym typeface="+mn-ea"/>
              </a:rPr>
              <a:t>Abu   Huraira Shakil</a:t>
            </a:r>
          </a:p>
          <a:p>
            <a:pPr marL="0" lvl="0" indent="0" algn="ctr">
              <a:lnSpc>
                <a:spcPts val="11395"/>
              </a:lnSpc>
            </a:pPr>
            <a:r>
              <a:rPr lang="en-US" sz="11500" spc="-746">
                <a:solidFill>
                  <a:srgbClr val="764D3A"/>
                </a:solidFill>
                <a:latin typeface="29LT Riwaya Bold" panose="00000800000000000000"/>
                <a:sym typeface="+mn-ea"/>
              </a:rPr>
              <a:t>ID: 0112330153</a:t>
            </a:r>
          </a:p>
          <a:p>
            <a:pPr marL="0" lvl="0" indent="0" algn="ctr">
              <a:lnSpc>
                <a:spcPts val="11395"/>
              </a:lnSpc>
            </a:pPr>
            <a:endParaRPr lang="en-US" sz="11500" spc="-746">
              <a:solidFill>
                <a:srgbClr val="764D3A"/>
              </a:solidFill>
              <a:latin typeface="29LT Riwaya Bold" panose="00000800000000000000"/>
              <a:sym typeface="+mn-ea"/>
            </a:endParaRPr>
          </a:p>
        </p:txBody>
      </p:sp>
      <p:pic>
        <p:nvPicPr>
          <p:cNvPr id="7" name="Picture 6" descr="Photos-5"/>
          <p:cNvPicPr>
            <a:picLocks noChangeAspect="1"/>
          </p:cNvPicPr>
          <p:nvPr/>
        </p:nvPicPr>
        <p:blipFill>
          <a:blip r:embed="rId4"/>
          <a:srcRect l="421" t="423" r="678" b="254"/>
          <a:stretch>
            <a:fillRect/>
          </a:stretch>
        </p:blipFill>
        <p:spPr>
          <a:xfrm>
            <a:off x="11125200" y="2171700"/>
            <a:ext cx="5725795" cy="5963285"/>
          </a:xfrm>
          <a:prstGeom prst="ellipse">
            <a:avLst/>
          </a:prstGeom>
          <a:ln w="66675" cmpd="sng">
            <a:solidFill>
              <a:schemeClr val="bg1"/>
            </a:solidFill>
            <a:prstDash val="soli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2" name="Text Box 1"/>
          <p:cNvSpPr txBox="1"/>
          <p:nvPr/>
        </p:nvSpPr>
        <p:spPr>
          <a:xfrm>
            <a:off x="3352800" y="1485900"/>
            <a:ext cx="11008995" cy="5241290"/>
          </a:xfrm>
          <a:prstGeom prst="rect">
            <a:avLst/>
          </a:prstGeom>
          <a:noFill/>
        </p:spPr>
        <p:txBody>
          <a:bodyPr wrap="square" rtlCol="0" anchor="t">
            <a:noAutofit/>
          </a:bodyPr>
          <a:lstStyle/>
          <a:p>
            <a:pPr algn="ctr"/>
            <a:r>
              <a:rPr lang="en-US" sz="16600" spc="-746">
                <a:solidFill>
                  <a:srgbClr val="764D3A"/>
                </a:solidFill>
                <a:latin typeface="29LT Riwaya Bold" panose="00000800000000000000"/>
                <a:sym typeface="+mn-ea"/>
              </a:rPr>
              <a:t>Reaction   of </a:t>
            </a:r>
          </a:p>
          <a:p>
            <a:pPr algn="ctr"/>
            <a:r>
              <a:rPr lang="en-US" sz="16600" spc="-746">
                <a:solidFill>
                  <a:srgbClr val="764D3A"/>
                </a:solidFill>
                <a:latin typeface="29LT Riwaya Bold" panose="00000800000000000000"/>
                <a:sym typeface="+mn-ea"/>
              </a:rPr>
              <a:t>Pakistan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523875" y="628650"/>
            <a:ext cx="16972280" cy="922972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1600200" y="1866900"/>
            <a:ext cx="8471535" cy="6941820"/>
          </a:xfrm>
          <a:prstGeom prst="rect">
            <a:avLst/>
          </a:prstGeom>
          <a:noFill/>
        </p:spPr>
        <p:txBody>
          <a:bodyPr wrap="square" rtlCol="0">
            <a:noAutofit/>
          </a:bodyPr>
          <a:lstStyle/>
          <a:p>
            <a:pPr indent="0" algn="just">
              <a:buFont typeface="Wingdings" panose="05000000000000000000" charset="0"/>
              <a:buNone/>
            </a:pPr>
            <a:endParaRPr lang="en-US" sz="4400" b="1">
              <a:solidFill>
                <a:srgbClr val="734B2B"/>
              </a:solidFill>
              <a:latin typeface="Times New Roman" panose="02020603050405020304" charset="0"/>
              <a:cs typeface="Times New Roman" panose="02020603050405020304" charset="0"/>
            </a:endParaRPr>
          </a:p>
        </p:txBody>
      </p:sp>
      <p:sp>
        <p:nvSpPr>
          <p:cNvPr id="100" name="Text Box 99"/>
          <p:cNvSpPr txBox="1"/>
          <p:nvPr/>
        </p:nvSpPr>
        <p:spPr>
          <a:xfrm>
            <a:off x="1066800" y="1028700"/>
            <a:ext cx="16027400" cy="8255000"/>
          </a:xfrm>
          <a:prstGeom prst="rect">
            <a:avLst/>
          </a:prstGeom>
          <a:noFill/>
          <a:ln w="9525">
            <a:noFill/>
          </a:ln>
        </p:spPr>
        <p:txBody>
          <a:bodyPr>
            <a:noAutofit/>
          </a:bodyPr>
          <a:lstStyle/>
          <a:p>
            <a:pPr indent="0" algn="ctr"/>
            <a:r>
              <a:rPr lang="en-US" sz="6000">
                <a:solidFill>
                  <a:srgbClr val="734B2B"/>
                </a:solidFill>
                <a:latin typeface="Times New Roman" panose="02020603050405020304" charset="0"/>
                <a:ea typeface="SimSun" panose="02010600030101010101" pitchFamily="2" charset="-122"/>
                <a:cs typeface="Times New Roman" panose="02020603050405020304" charset="0"/>
              </a:rPr>
              <a:t>During the Bangladesh Liberation War in 1971, students played a crucial role in advocating for independence and resisting the oppressive actions of the Pakistani government. The students' active involvement in the movement drew a strong reaction from the Pakistani government, leading to severe consequences.</a:t>
            </a:r>
          </a:p>
          <a:p>
            <a:pPr indent="0" algn="ctr"/>
            <a:endParaRPr lang="en-US" sz="6000">
              <a:solidFill>
                <a:srgbClr val="734B2B"/>
              </a:solidFill>
              <a:latin typeface="Times New Roman" panose="02020603050405020304" charset="0"/>
              <a:ea typeface="SimSun" panose="02010600030101010101" pitchFamily="2" charset="-122"/>
              <a:cs typeface="Times New Roman" panose="02020603050405020304" charset="0"/>
              <a:sym typeface="+mn-ea"/>
            </a:endParaRPr>
          </a:p>
          <a:p>
            <a:pPr indent="0" algn="ctr"/>
            <a:r>
              <a:rPr lang="en-US" sz="6000">
                <a:solidFill>
                  <a:srgbClr val="734B2B"/>
                </a:solidFill>
                <a:latin typeface="Times New Roman" panose="02020603050405020304" charset="0"/>
                <a:ea typeface="SimSun" panose="02010600030101010101" pitchFamily="2" charset="-122"/>
                <a:cs typeface="Times New Roman" panose="02020603050405020304" charset="0"/>
                <a:sym typeface="+mn-ea"/>
              </a:rPr>
              <a:t> Here's an overview...</a:t>
            </a:r>
            <a:endParaRPr lang="en-US" sz="6000">
              <a:solidFill>
                <a:srgbClr val="734B2B"/>
              </a:solidFill>
              <a:latin typeface="Times New Roman" panose="02020603050405020304" charset="0"/>
              <a:ea typeface="SimSun" panose="02010600030101010101" pitchFamily="2" charset="-122"/>
              <a:cs typeface="Times New Roman" panose="02020603050405020304" charset="0"/>
            </a:endParaRPr>
          </a:p>
          <a:p>
            <a:pPr indent="0" algn="ctr"/>
            <a:endParaRPr lang="en-US" sz="5400" b="0">
              <a:latin typeface="Aptos" charset="0"/>
              <a:ea typeface="SimSun" panose="02010600030101010101" pitchFamily="2" charset="-122"/>
              <a:cs typeface="Times New Roman" panose="02020603050405020304" charset="0"/>
            </a:endParaRPr>
          </a:p>
          <a:p>
            <a:pPr indent="0" algn="l"/>
            <a:endParaRPr lang="en-US" sz="5400" b="0">
              <a:solidFill>
                <a:srgbClr val="734B2B"/>
              </a:solidFill>
              <a:latin typeface="Aptos" charset="0"/>
              <a:ea typeface="SimSun"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00"/>
                                        </p:tgtEl>
                                        <p:attrNameLst>
                                          <p:attrName>style.visibility</p:attrName>
                                        </p:attrNameLst>
                                      </p:cBhvr>
                                      <p:to>
                                        <p:strVal val="visible"/>
                                      </p:to>
                                    </p:set>
                                    <p:anim calcmode="discrete" valueType="clr">
                                      <p:cBhvr override="childStyle">
                                        <p:cTn id="7" dur="80"/>
                                        <p:tgtEl>
                                          <p:spTgt spid="1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0"/>
                                        </p:tgtEl>
                                        <p:attrNameLst>
                                          <p:attrName>fillcolor</p:attrName>
                                        </p:attrNameLst>
                                      </p:cBhvr>
                                      <p:tavLst>
                                        <p:tav tm="0">
                                          <p:val>
                                            <p:clrVal>
                                              <a:schemeClr val="accent2"/>
                                            </p:clrVal>
                                          </p:val>
                                        </p:tav>
                                        <p:tav tm="50000">
                                          <p:val>
                                            <p:clrVal>
                                              <a:schemeClr val="hlink"/>
                                            </p:clrVal>
                                          </p:val>
                                        </p:tav>
                                      </p:tavLst>
                                    </p:anim>
                                    <p:set>
                                      <p:cBhvr>
                                        <p:cTn id="9" dur="80"/>
                                        <p:tgtEl>
                                          <p:spTgt spid="1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20323" t="-4464" r="-13756" b="-5237"/>
            </a:stretch>
          </a:blipFill>
        </p:spPr>
      </p:sp>
      <p:grpSp>
        <p:nvGrpSpPr>
          <p:cNvPr id="3" name="Group 3"/>
          <p:cNvGrpSpPr/>
          <p:nvPr/>
        </p:nvGrpSpPr>
        <p:grpSpPr>
          <a:xfrm>
            <a:off x="11430000" y="2230755"/>
            <a:ext cx="6069330" cy="6337300"/>
            <a:chOff x="0" y="0"/>
            <a:chExt cx="6757599" cy="7153043"/>
          </a:xfrm>
        </p:grpSpPr>
        <p:sp>
          <p:nvSpPr>
            <p:cNvPr id="4" name="Freeform 4"/>
            <p:cNvSpPr/>
            <p:nvPr/>
          </p:nvSpPr>
          <p:spPr>
            <a:xfrm>
              <a:off x="0" y="0"/>
              <a:ext cx="6757599" cy="7153043"/>
            </a:xfrm>
            <a:custGeom>
              <a:avLst/>
              <a:gdLst/>
              <a:ahLst/>
              <a:cxnLst/>
              <a:rect l="l" t="t" r="r" b="b"/>
              <a:pathLst>
                <a:path w="6757599" h="7153043">
                  <a:moveTo>
                    <a:pt x="6757599" y="3576565"/>
                  </a:moveTo>
                  <a:cubicBezTo>
                    <a:pt x="6757599" y="5551743"/>
                    <a:pt x="5244830" y="7153043"/>
                    <a:pt x="3378800" y="7153043"/>
                  </a:cubicBezTo>
                  <a:cubicBezTo>
                    <a:pt x="1512743" y="7153043"/>
                    <a:pt x="0" y="5551743"/>
                    <a:pt x="0" y="3576565"/>
                  </a:cubicBezTo>
                  <a:cubicBezTo>
                    <a:pt x="0" y="1601287"/>
                    <a:pt x="1512743" y="0"/>
                    <a:pt x="3378800" y="0"/>
                  </a:cubicBezTo>
                  <a:cubicBezTo>
                    <a:pt x="5244857" y="0"/>
                    <a:pt x="6757599" y="1601287"/>
                    <a:pt x="6757599" y="3576565"/>
                  </a:cubicBezTo>
                  <a:close/>
                </a:path>
              </a:pathLst>
            </a:custGeom>
            <a:blipFill>
              <a:blip r:embed="rId4"/>
              <a:stretch>
                <a:fillRect l="-5415" r="-5415"/>
              </a:stretch>
            </a:blipFill>
          </p:spPr>
        </p:sp>
      </p:grpSp>
      <p:sp>
        <p:nvSpPr>
          <p:cNvPr id="5" name="TextBox 5"/>
          <p:cNvSpPr txBox="1"/>
          <p:nvPr/>
        </p:nvSpPr>
        <p:spPr>
          <a:xfrm>
            <a:off x="457200" y="1638300"/>
            <a:ext cx="10118725" cy="3303270"/>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panose="020B0803030501040103"/>
              </a:rPr>
              <a:t>Presented by </a:t>
            </a:r>
          </a:p>
          <a:p>
            <a:pPr algn="ctr">
              <a:lnSpc>
                <a:spcPts val="12880"/>
              </a:lnSpc>
            </a:pPr>
            <a:r>
              <a:rPr lang="en-US" sz="9200" dirty="0">
                <a:solidFill>
                  <a:srgbClr val="000000"/>
                </a:solidFill>
                <a:latin typeface="Canva Sans Bold" panose="020B0803030501040103"/>
              </a:rPr>
              <a:t>Awadhe Hossain</a:t>
            </a:r>
          </a:p>
        </p:txBody>
      </p:sp>
      <p:sp>
        <p:nvSpPr>
          <p:cNvPr id="6" name="TextBox 6"/>
          <p:cNvSpPr txBox="1"/>
          <p:nvPr/>
        </p:nvSpPr>
        <p:spPr>
          <a:xfrm>
            <a:off x="1371600" y="5981700"/>
            <a:ext cx="9615805" cy="3444875"/>
          </a:xfrm>
          <a:prstGeom prst="rect">
            <a:avLst/>
          </a:prstGeom>
        </p:spPr>
        <p:txBody>
          <a:bodyPr wrap="square" lIns="0" tIns="0" rIns="0" bIns="0" rtlCol="0" anchor="t">
            <a:noAutofit/>
          </a:bodyPr>
          <a:lstStyle/>
          <a:p>
            <a:pPr algn="l">
              <a:lnSpc>
                <a:spcPts val="12880"/>
              </a:lnSpc>
              <a:spcBef>
                <a:spcPct val="0"/>
              </a:spcBef>
            </a:pPr>
            <a:r>
              <a:rPr lang="en-US" sz="8800" dirty="0">
                <a:solidFill>
                  <a:srgbClr val="000000"/>
                </a:solidFill>
                <a:latin typeface="Canva Sans Bold" panose="020B0803030501040103"/>
              </a:rPr>
              <a:t>ID:0112330487</a:t>
            </a:r>
          </a:p>
          <a:p>
            <a:pPr algn="l">
              <a:lnSpc>
                <a:spcPts val="12880"/>
              </a:lnSpc>
              <a:spcBef>
                <a:spcPct val="0"/>
              </a:spcBef>
            </a:pPr>
            <a:r>
              <a:rPr lang="en-US" sz="8800" b="1">
                <a:sym typeface="+mn-ea"/>
              </a:rPr>
              <a:t>Topic: Background</a:t>
            </a:r>
            <a:endParaRPr lang="en-US" sz="8800" dirty="0">
              <a:solidFill>
                <a:srgbClr val="000000"/>
              </a:solidFill>
              <a:latin typeface="Canva Sans Bold" panose="020B0803030501040103"/>
            </a:endParaRP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914400" y="10287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800600" y="1485900"/>
            <a:ext cx="8471535" cy="1608455"/>
          </a:xfrm>
          <a:prstGeom prst="rect">
            <a:avLst/>
          </a:prstGeom>
          <a:noFill/>
        </p:spPr>
        <p:txBody>
          <a:bodyPr wrap="square" rtlCol="0">
            <a:noAutofit/>
          </a:bodyPr>
          <a:lstStyle/>
          <a:p>
            <a:pPr indent="0" algn="ctr">
              <a:buFont typeface="Wingdings" panose="05000000000000000000" charset="0"/>
              <a:buNone/>
            </a:pPr>
            <a:r>
              <a:rPr lang="en-US" sz="4400" b="1">
                <a:solidFill>
                  <a:srgbClr val="734B2B"/>
                </a:solidFill>
                <a:latin typeface="Times New Roman" panose="02020603050405020304" charset="0"/>
                <a:cs typeface="Times New Roman" panose="02020603050405020304" charset="0"/>
              </a:rPr>
              <a:t> </a:t>
            </a:r>
            <a:r>
              <a:rPr lang="en-US" sz="5400" b="1">
                <a:solidFill>
                  <a:srgbClr val="734B2B"/>
                </a:solidFill>
                <a:latin typeface="Times New Roman" panose="02020603050405020304" charset="0"/>
                <a:cs typeface="Times New Roman" panose="02020603050405020304" charset="0"/>
              </a:rPr>
              <a:t>Student Involvement in Advocating Independence</a:t>
            </a:r>
          </a:p>
        </p:txBody>
      </p:sp>
      <p:pic>
        <p:nvPicPr>
          <p:cNvPr id="4" name="Picture 3" descr="WhatsApp Image 2023-12-19 at 12.40.02_e1b1a404"/>
          <p:cNvPicPr>
            <a:picLocks noChangeAspect="1"/>
          </p:cNvPicPr>
          <p:nvPr/>
        </p:nvPicPr>
        <p:blipFill>
          <a:blip r:embed="rId4"/>
          <a:stretch>
            <a:fillRect/>
          </a:stretch>
        </p:blipFill>
        <p:spPr>
          <a:xfrm>
            <a:off x="8534400" y="3950970"/>
            <a:ext cx="7807325" cy="4566920"/>
          </a:xfrm>
          <a:prstGeom prst="rect">
            <a:avLst/>
          </a:prstGeom>
        </p:spPr>
      </p:pic>
      <p:sp>
        <p:nvSpPr>
          <p:cNvPr id="6" name="Text Box 5"/>
          <p:cNvSpPr txBox="1"/>
          <p:nvPr/>
        </p:nvSpPr>
        <p:spPr>
          <a:xfrm>
            <a:off x="1371600" y="3695700"/>
            <a:ext cx="6503035" cy="5077460"/>
          </a:xfrm>
          <a:prstGeom prst="rect">
            <a:avLst/>
          </a:prstGeom>
          <a:noFill/>
        </p:spPr>
        <p:txBody>
          <a:bodyPr wrap="square" rtlCol="0">
            <a:spAutoFit/>
          </a:bodyPr>
          <a:lstStyle/>
          <a:p>
            <a:pPr algn="ctr"/>
            <a:r>
              <a:rPr lang="en-US" sz="3600" b="1">
                <a:latin typeface="Times New Roman" panose="02020603050405020304" charset="0"/>
                <a:cs typeface="Times New Roman" panose="02020603050405020304" charset="0"/>
              </a:rPr>
              <a:t>Students in East Pakistan, now Bangladesh, were vocal advocates for autonomy and independence. They actively participated in protests, demonstrations, and other forms of peaceful resistance to express their support for the liberation of Bangladesh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000" fill="hold">
                                          <p:stCondLst>
                                            <p:cond delay="0"/>
                                          </p:stCondLst>
                                        </p:cTn>
                                        <p:tgtEl>
                                          <p:spTgt spid="4"/>
                                        </p:tgtEl>
                                        <p:attrNameLst>
                                          <p:attrName>style.visibility</p:attrName>
                                        </p:attrNameLst>
                                      </p:cBhvr>
                                      <p:to>
                                        <p:strVal val="visible"/>
                                      </p:to>
                                    </p:set>
                                    <p:animEffect transition="in" filter="box(in)">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nodeType="clickEffect">
                                  <p:stCondLst>
                                    <p:cond delay="0"/>
                                  </p:stCondLst>
                                  <p:iterate type="lt">
                                    <p:tmPct val="50000"/>
                                  </p:iterate>
                                  <p:childTnLst>
                                    <p:set>
                                      <p:cBhvr>
                                        <p:cTn id="17"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8"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5029200" y="1409700"/>
            <a:ext cx="8471535" cy="183642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Pakistani Government's Crackdown on Students</a:t>
            </a:r>
          </a:p>
        </p:txBody>
      </p:sp>
      <p:pic>
        <p:nvPicPr>
          <p:cNvPr id="2" name="Picture 1" descr="WhatsApp Image 2023-12-19 at 12.40.49_3ce3e8d5"/>
          <p:cNvPicPr>
            <a:picLocks noChangeAspect="1"/>
          </p:cNvPicPr>
          <p:nvPr/>
        </p:nvPicPr>
        <p:blipFill>
          <a:blip r:embed="rId4"/>
          <a:stretch>
            <a:fillRect/>
          </a:stretch>
        </p:blipFill>
        <p:spPr>
          <a:xfrm>
            <a:off x="9877425" y="3954780"/>
            <a:ext cx="6353175" cy="4458970"/>
          </a:xfrm>
          <a:prstGeom prst="rect">
            <a:avLst/>
          </a:prstGeom>
        </p:spPr>
      </p:pic>
      <p:sp>
        <p:nvSpPr>
          <p:cNvPr id="4" name="Text Box 3"/>
          <p:cNvSpPr txBox="1"/>
          <p:nvPr/>
        </p:nvSpPr>
        <p:spPr>
          <a:xfrm>
            <a:off x="1143000" y="3695700"/>
            <a:ext cx="8369300" cy="5077460"/>
          </a:xfrm>
          <a:prstGeom prst="rect">
            <a:avLst/>
          </a:prstGeom>
          <a:noFill/>
        </p:spPr>
        <p:txBody>
          <a:bodyPr wrap="square" rtlCol="0">
            <a:spAutoFit/>
          </a:bodyPr>
          <a:lstStyle/>
          <a:p>
            <a:pPr algn="ctr"/>
            <a:r>
              <a:rPr lang="en-US" sz="3600" b="1"/>
              <a:t>In response to the students' involvement in the independence movement, the Pakistani government, under the leadership of General Yahya Khan, initiated a brutal crackdown on students and intellectuals. The government viewed students as a significant force behind the push for autonomy and independence, and thus, they became a target for suppression.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4"/>
                                        </p:tgtEl>
                                        <p:attrNameLst>
                                          <p:attrName>style.visibility</p:attrName>
                                        </p:attrNameLst>
                                      </p:cBhvr>
                                      <p:to>
                                        <p:strVal val="visible"/>
                                      </p:to>
                                    </p:set>
                                    <p:anim calcmode="discrete" valueType="clr">
                                      <p:cBhvr override="childStyle">
                                        <p:cTn id="1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4"/>
                                        </p:tgtEl>
                                        <p:attrNameLst>
                                          <p:attrName>fillcolor</p:attrName>
                                        </p:attrNameLst>
                                      </p:cBhvr>
                                      <p:tavLst>
                                        <p:tav tm="0">
                                          <p:val>
                                            <p:clrVal>
                                              <a:schemeClr val="accent2"/>
                                            </p:clrVal>
                                          </p:val>
                                        </p:tav>
                                        <p:tav tm="50000">
                                          <p:val>
                                            <p:clrVal>
                                              <a:schemeClr val="hlink"/>
                                            </p:clrVal>
                                          </p:val>
                                        </p:tav>
                                      </p:tavLst>
                                    </p:anim>
                                    <p:set>
                                      <p:cBhvr>
                                        <p:cTn id="1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908550" y="1485900"/>
            <a:ext cx="8471535" cy="175641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Arrests, Torture, and Executions</a:t>
            </a:r>
          </a:p>
        </p:txBody>
      </p:sp>
      <p:pic>
        <p:nvPicPr>
          <p:cNvPr id="2" name="Picture 1" descr="WhatsApp Image 2023-12-19 at 12.41.14_500a0e94"/>
          <p:cNvPicPr>
            <a:picLocks noChangeAspect="1"/>
          </p:cNvPicPr>
          <p:nvPr/>
        </p:nvPicPr>
        <p:blipFill>
          <a:blip r:embed="rId4"/>
          <a:stretch>
            <a:fillRect/>
          </a:stretch>
        </p:blipFill>
        <p:spPr>
          <a:xfrm>
            <a:off x="9525000" y="4076700"/>
            <a:ext cx="6673215" cy="4399915"/>
          </a:xfrm>
          <a:prstGeom prst="rect">
            <a:avLst/>
          </a:prstGeom>
        </p:spPr>
      </p:pic>
      <p:sp>
        <p:nvSpPr>
          <p:cNvPr id="4" name="Text Box 3"/>
          <p:cNvSpPr txBox="1"/>
          <p:nvPr/>
        </p:nvSpPr>
        <p:spPr>
          <a:xfrm>
            <a:off x="1340485" y="3924300"/>
            <a:ext cx="7972425" cy="5015865"/>
          </a:xfrm>
          <a:prstGeom prst="rect">
            <a:avLst/>
          </a:prstGeom>
          <a:noFill/>
        </p:spPr>
        <p:txBody>
          <a:bodyPr wrap="square" rtlCol="0">
            <a:spAutoFit/>
          </a:bodyPr>
          <a:lstStyle/>
          <a:p>
            <a:pPr algn="ctr"/>
            <a:r>
              <a:rPr lang="en-US" sz="4000" b="1"/>
              <a:t>Students were specifically targeted by the military for their prominent role in the movement. Many students were arrested, subjected to torture, and, in some cases, executed for their involvement in advocating for the independence of Bangladesh.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2" name="Text Box 1"/>
          <p:cNvSpPr txBox="1"/>
          <p:nvPr/>
        </p:nvSpPr>
        <p:spPr>
          <a:xfrm>
            <a:off x="4876800" y="1714500"/>
            <a:ext cx="8471535" cy="109093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Dhaka University Massacre</a:t>
            </a:r>
          </a:p>
        </p:txBody>
      </p:sp>
      <p:pic>
        <p:nvPicPr>
          <p:cNvPr id="4" name="Picture 3" descr="WhatsApp Image 2023-12-19 at 12.42.53_b546ba6d"/>
          <p:cNvPicPr>
            <a:picLocks noChangeAspect="1"/>
          </p:cNvPicPr>
          <p:nvPr/>
        </p:nvPicPr>
        <p:blipFill>
          <a:blip r:embed="rId4"/>
          <a:stretch>
            <a:fillRect/>
          </a:stretch>
        </p:blipFill>
        <p:spPr>
          <a:xfrm>
            <a:off x="8382000" y="3421380"/>
            <a:ext cx="8098155" cy="5121910"/>
          </a:xfrm>
          <a:prstGeom prst="rect">
            <a:avLst/>
          </a:prstGeom>
        </p:spPr>
      </p:pic>
      <p:sp>
        <p:nvSpPr>
          <p:cNvPr id="6" name="Text Box 5"/>
          <p:cNvSpPr txBox="1"/>
          <p:nvPr/>
        </p:nvSpPr>
        <p:spPr>
          <a:xfrm>
            <a:off x="1600200" y="3238500"/>
            <a:ext cx="6420485" cy="5631180"/>
          </a:xfrm>
          <a:prstGeom prst="rect">
            <a:avLst/>
          </a:prstGeom>
          <a:noFill/>
        </p:spPr>
        <p:txBody>
          <a:bodyPr wrap="square" rtlCol="0">
            <a:spAutoFit/>
          </a:bodyPr>
          <a:lstStyle/>
          <a:p>
            <a:pPr algn="ctr"/>
            <a:r>
              <a:rPr lang="en-US" sz="4000" b="1"/>
              <a:t>One of the most infamous incidents occurred at Dhaka University on March 25, 1971. The Pakistani military carried out a brutal massacre on the university campus, targeting students and faculty members who were seen as supporters of independence.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2">
                                            <p:txEl>
                                              <p:pRg st="0" end="0"/>
                                            </p:txEl>
                                          </p:spTgt>
                                        </p:tgtEl>
                                        <p:attrNameLst>
                                          <p:attrName>style.color</p:attrName>
                                        </p:attrNameLst>
                                      </p:cBhvr>
                                      <p:to>
                                        <p:clrVal>
                                          <a:schemeClr val="accent2"/>
                                        </p:clrVal>
                                      </p:to>
                                    </p:set>
                                    <p:set>
                                      <p:cBhvr>
                                        <p:cTn id="7" dur="500" fill="hold"/>
                                        <p:tgtEl>
                                          <p:spTgt spid="2">
                                            <p:txEl>
                                              <p:pRg st="0" end="0"/>
                                            </p:txEl>
                                          </p:spTgt>
                                        </p:tgtEl>
                                        <p:attrNameLst>
                                          <p:attrName>fillcolor</p:attrName>
                                        </p:attrNameLst>
                                      </p:cBhvr>
                                      <p:to>
                                        <p:clrVal>
                                          <a:schemeClr val="accent2"/>
                                        </p:clrVal>
                                      </p:to>
                                    </p:set>
                                    <p:set>
                                      <p:cBhvr>
                                        <p:cTn id="8" dur="500" fill="hold"/>
                                        <p:tgtEl>
                                          <p:spTgt spid="2">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6"/>
                                        </p:tgtEl>
                                        <p:attrNameLst>
                                          <p:attrName>style.visibility</p:attrName>
                                        </p:attrNameLst>
                                      </p:cBhvr>
                                      <p:to>
                                        <p:strVal val="visible"/>
                                      </p:to>
                                    </p:set>
                                    <p:anim calcmode="discrete" valueType="clr">
                                      <p:cBhvr override="childStyle">
                                        <p:cTn id="18"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
                                        </p:tgtEl>
                                        <p:attrNameLst>
                                          <p:attrName>fillcolor</p:attrName>
                                        </p:attrNameLst>
                                      </p:cBhvr>
                                      <p:tavLst>
                                        <p:tav tm="0">
                                          <p:val>
                                            <p:clrVal>
                                              <a:schemeClr val="accent2"/>
                                            </p:clrVal>
                                          </p:val>
                                        </p:tav>
                                        <p:tav tm="50000">
                                          <p:val>
                                            <p:clrVal>
                                              <a:schemeClr val="hlink"/>
                                            </p:clrVal>
                                          </p:val>
                                        </p:tav>
                                      </p:tavLst>
                                    </p:anim>
                                    <p:set>
                                      <p:cBhvr>
                                        <p:cTn id="20"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953000" y="1485900"/>
            <a:ext cx="8471535" cy="1791335"/>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 Forced Silence and Repression</a:t>
            </a:r>
          </a:p>
        </p:txBody>
      </p:sp>
      <p:pic>
        <p:nvPicPr>
          <p:cNvPr id="2" name="Picture 1" descr="WhatsApp Image 2023-12-19 at 16.04.41_edf95832"/>
          <p:cNvPicPr>
            <a:picLocks noChangeAspect="1"/>
          </p:cNvPicPr>
          <p:nvPr/>
        </p:nvPicPr>
        <p:blipFill>
          <a:blip r:embed="rId4"/>
          <a:srcRect t="3046" b="4037"/>
          <a:stretch>
            <a:fillRect/>
          </a:stretch>
        </p:blipFill>
        <p:spPr>
          <a:xfrm>
            <a:off x="9296400" y="3848100"/>
            <a:ext cx="6917055" cy="4648200"/>
          </a:xfrm>
          <a:prstGeom prst="rect">
            <a:avLst/>
          </a:prstGeom>
        </p:spPr>
      </p:pic>
      <p:sp>
        <p:nvSpPr>
          <p:cNvPr id="4" name="Text Box 3"/>
          <p:cNvSpPr txBox="1"/>
          <p:nvPr/>
        </p:nvSpPr>
        <p:spPr>
          <a:xfrm>
            <a:off x="1487805" y="3619500"/>
            <a:ext cx="6950075" cy="5015865"/>
          </a:xfrm>
          <a:prstGeom prst="rect">
            <a:avLst/>
          </a:prstGeom>
          <a:noFill/>
        </p:spPr>
        <p:txBody>
          <a:bodyPr wrap="square" rtlCol="0">
            <a:spAutoFit/>
          </a:bodyPr>
          <a:lstStyle/>
          <a:p>
            <a:pPr algn="ctr"/>
            <a:r>
              <a:rPr lang="en-US" sz="4000" b="1"/>
              <a:t>The Pakistani government sought to suppress dissent by using force to silence student activists. This included shutting down universities and colleges, restricting freedom of speech, and curbing any form of organized resistance.</a:t>
            </a:r>
            <a:r>
              <a:rPr lang="en-US" sz="40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724400" y="1562100"/>
            <a:ext cx="8960485" cy="187579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Censorship and Control of Educational Institutions</a:t>
            </a:r>
          </a:p>
        </p:txBody>
      </p:sp>
      <p:sp>
        <p:nvSpPr>
          <p:cNvPr id="2" name="Text Box 1"/>
          <p:cNvSpPr txBox="1"/>
          <p:nvPr/>
        </p:nvSpPr>
        <p:spPr>
          <a:xfrm>
            <a:off x="2028825" y="4000500"/>
            <a:ext cx="14352270" cy="4728210"/>
          </a:xfrm>
          <a:prstGeom prst="rect">
            <a:avLst/>
          </a:prstGeom>
          <a:noFill/>
        </p:spPr>
        <p:txBody>
          <a:bodyPr wrap="square" rtlCol="0">
            <a:noAutofit/>
          </a:bodyPr>
          <a:lstStyle/>
          <a:p>
            <a:pPr algn="ctr"/>
            <a:r>
              <a:rPr lang="en-US" sz="6000" b="1"/>
              <a:t>The government imposed strict control over educational institutions, censoring academic activities and limiting the dissemination of information that supported the independence movement.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grpId="0" nodeType="clickEffect">
                                  <p:stCondLst>
                                    <p:cond delay="0"/>
                                  </p:stCondLst>
                                  <p:iterate type="lt">
                                    <p:tmPct val="4000"/>
                                  </p:iterate>
                                  <p:childTnLst>
                                    <p:set>
                                      <p:cBhvr override="childStyle">
                                        <p:cTn id="12" dur="1000" fill="hold"/>
                                        <p:tgtEl>
                                          <p:spTgt spid="2"/>
                                        </p:tgtEl>
                                        <p:attrNameLst>
                                          <p:attrName>style.color</p:attrName>
                                        </p:attrNameLst>
                                      </p:cBhvr>
                                      <p:to>
                                        <p:clrVal>
                                          <a:srgbClr val="693935"/>
                                        </p:clrVal>
                                      </p:to>
                                    </p:set>
                                    <p:set>
                                      <p:cBhvr>
                                        <p:cTn id="13" dur="1000" fill="hold"/>
                                        <p:tgtEl>
                                          <p:spTgt spid="2"/>
                                        </p:tgtEl>
                                        <p:attrNameLst>
                                          <p:attrName>fillcolor</p:attrName>
                                        </p:attrNameLst>
                                      </p:cBhvr>
                                      <p:to>
                                        <p:clrVal>
                                          <a:srgbClr val="693935"/>
                                        </p:clrVal>
                                      </p:to>
                                    </p:set>
                                    <p:set>
                                      <p:cBhvr>
                                        <p:cTn id="14" dur="10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908550" y="1638300"/>
            <a:ext cx="8471535" cy="90043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Attempt to Quell Resistance</a:t>
            </a:r>
          </a:p>
        </p:txBody>
      </p:sp>
      <p:pic>
        <p:nvPicPr>
          <p:cNvPr id="2" name="Picture 1" descr="WhatsApp Image 2023-12-19 at 12.49.38_6bec935e"/>
          <p:cNvPicPr>
            <a:picLocks noChangeAspect="1"/>
          </p:cNvPicPr>
          <p:nvPr/>
        </p:nvPicPr>
        <p:blipFill>
          <a:blip r:embed="rId4"/>
          <a:stretch>
            <a:fillRect/>
          </a:stretch>
        </p:blipFill>
        <p:spPr>
          <a:xfrm>
            <a:off x="8458200" y="3390900"/>
            <a:ext cx="7694930" cy="5260340"/>
          </a:xfrm>
          <a:prstGeom prst="rect">
            <a:avLst/>
          </a:prstGeom>
        </p:spPr>
      </p:pic>
      <p:sp>
        <p:nvSpPr>
          <p:cNvPr id="4" name="Text Box 3"/>
          <p:cNvSpPr txBox="1"/>
          <p:nvPr/>
        </p:nvSpPr>
        <p:spPr>
          <a:xfrm>
            <a:off x="2057400" y="3162300"/>
            <a:ext cx="5781675" cy="5527040"/>
          </a:xfrm>
          <a:prstGeom prst="rect">
            <a:avLst/>
          </a:prstGeom>
          <a:noFill/>
        </p:spPr>
        <p:txBody>
          <a:bodyPr wrap="square" rtlCol="0">
            <a:noAutofit/>
          </a:bodyPr>
          <a:lstStyle/>
          <a:p>
            <a:pPr algn="ctr"/>
            <a:r>
              <a:rPr lang="en-US" sz="4000" b="1"/>
              <a:t>The military's intention was to quell the resistance by eliminating key figures, including students, who were actively involved in the movement. This led to a widespread atmosphere of fear and intimidation.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with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000" fill="hold">
                                          <p:stCondLst>
                                            <p:cond delay="0"/>
                                          </p:stCondLst>
                                        </p:cTn>
                                        <p:tgtEl>
                                          <p:spTgt spid="2"/>
                                        </p:tgtEl>
                                        <p:attrNameLst>
                                          <p:attrName>style.visibility</p:attrName>
                                        </p:attrNameLst>
                                      </p:cBhvr>
                                      <p:to>
                                        <p:strVal val="visible"/>
                                      </p:to>
                                    </p:set>
                                    <p:animEffect transition="in" filter="circle(in)">
                                      <p:cBhvr>
                                        <p:cTn id="13" dur="1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
                                        </p:tgtEl>
                                        <p:attrNameLst>
                                          <p:attrName>style.visibility</p:attrName>
                                        </p:attrNameLst>
                                      </p:cBhvr>
                                      <p:to>
                                        <p:strVal val="visible"/>
                                      </p:to>
                                    </p:set>
                                    <p:anim calcmode="discrete" valueType="clr">
                                      <p:cBhvr override="childStyle">
                                        <p:cTn id="18"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
                                        </p:tgtEl>
                                        <p:attrNameLst>
                                          <p:attrName>fillcolor</p:attrName>
                                        </p:attrNameLst>
                                      </p:cBhvr>
                                      <p:tavLst>
                                        <p:tav tm="0">
                                          <p:val>
                                            <p:clrVal>
                                              <a:schemeClr val="accent2"/>
                                            </p:clrVal>
                                          </p:val>
                                        </p:tav>
                                        <p:tav tm="50000">
                                          <p:val>
                                            <p:clrVal>
                                              <a:schemeClr val="hlink"/>
                                            </p:clrVal>
                                          </p:val>
                                        </p:tav>
                                      </p:tavLst>
                                    </p:anim>
                                    <p:set>
                                      <p:cBhvr>
                                        <p:cTn id="20"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1447800" y="1709420"/>
            <a:ext cx="14936470" cy="6941820"/>
          </a:xfrm>
          <a:prstGeom prst="rect">
            <a:avLst/>
          </a:prstGeom>
          <a:noFill/>
        </p:spPr>
        <p:txBody>
          <a:bodyPr wrap="square" rtlCol="0">
            <a:noAutofit/>
          </a:bodyPr>
          <a:lstStyle/>
          <a:p>
            <a:pPr indent="0" algn="ctr">
              <a:buFont typeface="Wingdings" panose="05000000000000000000" charset="0"/>
              <a:buNone/>
            </a:pPr>
            <a:r>
              <a:rPr lang="en-US" sz="5400" b="1">
                <a:solidFill>
                  <a:srgbClr val="734B2B"/>
                </a:solidFill>
                <a:latin typeface="Times New Roman" panose="02020603050405020304" charset="0"/>
                <a:cs typeface="Times New Roman" panose="02020603050405020304" charset="0"/>
              </a:rPr>
              <a:t>The Pakistani government, faced with widespread student participation in the Bangladesh Liberation War, responded with a brutal crackdown, including arrests, torture, executions, and massacres. The government sought to suppress the students' role in the movement by any means necessary, resulting in a dark chapter in the history of the conflict.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5"/>
                                        </p:tgtEl>
                                        <p:attrNameLst>
                                          <p:attrName>style.visibility</p:attrName>
                                        </p:attrNameLst>
                                      </p:cBhvr>
                                      <p:to>
                                        <p:strVal val="visible"/>
                                      </p:to>
                                    </p:set>
                                    <p:anim calcmode="discrete" valueType="clr">
                                      <p:cBhvr override="childStyle">
                                        <p:cTn id="13"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gtEl>
                                        <p:attrNameLst>
                                          <p:attrName>fillcolor</p:attrName>
                                        </p:attrNameLst>
                                      </p:cBhvr>
                                      <p:tavLst>
                                        <p:tav tm="0">
                                          <p:val>
                                            <p:clrVal>
                                              <a:schemeClr val="accent2"/>
                                            </p:clrVal>
                                          </p:val>
                                        </p:tav>
                                        <p:tav tm="50000">
                                          <p:val>
                                            <p:clrVal>
                                              <a:schemeClr val="hlink"/>
                                            </p:clrVal>
                                          </p:val>
                                        </p:tav>
                                      </p:tavLst>
                                    </p:anim>
                                    <p:set>
                                      <p:cBhvr>
                                        <p:cTn id="15" dur="80"/>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1" descr="WhatsApp Image 2023-12-19 at 12.03.03_b35515fb"/>
          <p:cNvPicPr>
            <a:picLocks noChangeAspect="1"/>
          </p:cNvPicPr>
          <p:nvPr/>
        </p:nvPicPr>
        <p:blipFill>
          <a:blip r:embed="rId3"/>
          <a:srcRect l="25346" t="10370" r="23963" b="54815"/>
          <a:stretch>
            <a:fillRect/>
          </a:stretch>
        </p:blipFill>
        <p:spPr>
          <a:xfrm>
            <a:off x="1840865" y="1915795"/>
            <a:ext cx="6258560" cy="6377940"/>
          </a:xfrm>
          <a:prstGeom prst="ellipse">
            <a:avLst/>
          </a:prstGeom>
          <a:ln w="73025" cmpd="sng">
            <a:solidFill>
              <a:schemeClr val="bg1"/>
            </a:solidFill>
            <a:prstDash val="solid"/>
          </a:ln>
        </p:spPr>
      </p:pic>
      <p:sp>
        <p:nvSpPr>
          <p:cNvPr id="9" name="Text Box 8"/>
          <p:cNvSpPr txBox="1"/>
          <p:nvPr/>
        </p:nvSpPr>
        <p:spPr>
          <a:xfrm>
            <a:off x="9291955" y="2571750"/>
            <a:ext cx="7546340" cy="5721985"/>
          </a:xfrm>
          <a:prstGeom prst="rect">
            <a:avLst/>
          </a:prstGeom>
          <a:noFill/>
        </p:spPr>
        <p:txBody>
          <a:bodyPr wrap="square" rtlCol="0">
            <a:noAutofit/>
          </a:bodyPr>
          <a:lstStyle/>
          <a:p>
            <a:pPr algn="ctr"/>
            <a:r>
              <a:rPr lang="en-US" sz="8000" spc="-746">
                <a:solidFill>
                  <a:srgbClr val="764D3A"/>
                </a:solidFill>
                <a:latin typeface="29LT Riwaya Bold" panose="00000800000000000000"/>
                <a:sym typeface="+mn-ea"/>
              </a:rPr>
              <a:t>Presented   by </a:t>
            </a:r>
          </a:p>
          <a:p>
            <a:pPr algn="ctr"/>
            <a:r>
              <a:rPr lang="en-US" sz="8000" spc="-746">
                <a:solidFill>
                  <a:srgbClr val="764D3A"/>
                </a:solidFill>
                <a:latin typeface="29LT Riwaya Bold" panose="00000800000000000000"/>
                <a:sym typeface="+mn-ea"/>
              </a:rPr>
              <a:t>Samiur      Rahman      </a:t>
            </a:r>
          </a:p>
          <a:p>
            <a:pPr algn="ctr"/>
            <a:r>
              <a:rPr lang="en-US" sz="8000" spc="-746">
                <a:solidFill>
                  <a:srgbClr val="764D3A"/>
                </a:solidFill>
                <a:latin typeface="29LT Riwaya Bold" panose="00000800000000000000"/>
                <a:sym typeface="+mn-ea"/>
              </a:rPr>
              <a:t>Sameer </a:t>
            </a:r>
          </a:p>
          <a:p>
            <a:pPr algn="ctr"/>
            <a:r>
              <a:rPr lang="en-US" sz="8000" spc="-746">
                <a:solidFill>
                  <a:srgbClr val="764D3A"/>
                </a:solidFill>
                <a:latin typeface="29LT Riwaya Bold" panose="00000800000000000000"/>
                <a:sym typeface="+mn-ea"/>
              </a:rPr>
              <a:t>ID:0112330105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Freeform 3"/>
          <p:cNvSpPr/>
          <p:nvPr/>
        </p:nvSpPr>
        <p:spPr>
          <a:xfrm>
            <a:off x="1752600" y="1257300"/>
            <a:ext cx="15087600" cy="822960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4038600" y="2247900"/>
            <a:ext cx="10120630" cy="6462395"/>
          </a:xfrm>
          <a:prstGeom prst="rect">
            <a:avLst/>
          </a:prstGeom>
          <a:noFill/>
        </p:spPr>
        <p:txBody>
          <a:bodyPr wrap="square" rtlCol="0">
            <a:spAutoFit/>
          </a:bodyPr>
          <a:lstStyle/>
          <a:p>
            <a:pPr algn="ctr"/>
            <a:r>
              <a:rPr lang="en-US" sz="13800" spc="-746">
                <a:solidFill>
                  <a:srgbClr val="764D3A"/>
                </a:solidFill>
                <a:latin typeface="29LT Riwaya Bold" panose="00000800000000000000"/>
                <a:sym typeface="+mn-ea"/>
              </a:rPr>
              <a:t>Repetition </a:t>
            </a:r>
          </a:p>
          <a:p>
            <a:pPr algn="ctr"/>
            <a:r>
              <a:rPr lang="en-US" sz="13800" spc="-746">
                <a:solidFill>
                  <a:srgbClr val="764D3A"/>
                </a:solidFill>
                <a:latin typeface="29LT Riwaya Bold" panose="00000800000000000000"/>
                <a:sym typeface="+mn-ea"/>
              </a:rPr>
              <a:t>of </a:t>
            </a:r>
          </a:p>
          <a:p>
            <a:pPr algn="ctr"/>
            <a:r>
              <a:rPr lang="en-US" sz="13800" spc="-746">
                <a:solidFill>
                  <a:srgbClr val="764D3A"/>
                </a:solidFill>
                <a:latin typeface="29LT Riwaya Bold" panose="00000800000000000000"/>
                <a:sym typeface="+mn-ea"/>
              </a:rPr>
              <a:t>Rejection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3125111" y="3783647"/>
            <a:ext cx="2669477" cy="4114800"/>
          </a:xfrm>
          <a:custGeom>
            <a:avLst/>
            <a:gdLst/>
            <a:ahLst/>
            <a:cxnLst/>
            <a:rect l="l" t="t" r="r" b="b"/>
            <a:pathLst>
              <a:path w="2669477" h="4114800">
                <a:moveTo>
                  <a:pt x="0" y="0"/>
                </a:moveTo>
                <a:lnTo>
                  <a:pt x="2669477" y="0"/>
                </a:lnTo>
                <a:lnTo>
                  <a:pt x="266947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332992"/>
            <a:ext cx="18288000" cy="3303270"/>
          </a:xfrm>
          <a:prstGeom prst="rect">
            <a:avLst/>
          </a:prstGeom>
        </p:spPr>
        <p:txBody>
          <a:bodyPr lIns="0" tIns="0" rIns="0" bIns="0" rtlCol="0" anchor="t">
            <a:spAutoFit/>
          </a:bodyPr>
          <a:lstStyle/>
          <a:p>
            <a:pPr algn="ctr">
              <a:lnSpc>
                <a:spcPts val="12880"/>
              </a:lnSpc>
              <a:spcBef>
                <a:spcPct val="0"/>
              </a:spcBef>
            </a:pPr>
            <a:r>
              <a:rPr lang="en-US" sz="9200" dirty="0">
                <a:solidFill>
                  <a:srgbClr val="000000"/>
                </a:solidFill>
                <a:latin typeface="Canva Sans Bold" panose="020B0803030501040103"/>
              </a:rPr>
              <a:t>When was our liberation War started?</a:t>
            </a:r>
          </a:p>
        </p:txBody>
      </p:sp>
      <p:sp>
        <p:nvSpPr>
          <p:cNvPr id="5" name="TextBox 5"/>
          <p:cNvSpPr txBox="1"/>
          <p:nvPr/>
        </p:nvSpPr>
        <p:spPr>
          <a:xfrm>
            <a:off x="6795322" y="4274503"/>
            <a:ext cx="5244278" cy="1545295"/>
          </a:xfrm>
          <a:prstGeom prst="rect">
            <a:avLst/>
          </a:prstGeom>
        </p:spPr>
        <p:txBody>
          <a:bodyPr wrap="square" lIns="0" tIns="0" rIns="0" bIns="0" rtlCol="0" anchor="t">
            <a:spAutoFit/>
          </a:bodyPr>
          <a:lstStyle/>
          <a:p>
            <a:pPr algn="ctr">
              <a:lnSpc>
                <a:spcPts val="12880"/>
              </a:lnSpc>
              <a:spcBef>
                <a:spcPct val="0"/>
              </a:spcBef>
            </a:pPr>
            <a:r>
              <a:rPr lang="en-US" sz="9200" dirty="0">
                <a:solidFill>
                  <a:srgbClr val="000000"/>
                </a:solidFill>
                <a:latin typeface="Canva Sans Bold" panose="020B0803030501040103"/>
              </a:rPr>
              <a:t>In 1971</a:t>
            </a:r>
          </a:p>
        </p:txBody>
      </p:sp>
      <p:sp>
        <p:nvSpPr>
          <p:cNvPr id="8" name="TextBox 4"/>
          <p:cNvSpPr txBox="1"/>
          <p:nvPr/>
        </p:nvSpPr>
        <p:spPr>
          <a:xfrm>
            <a:off x="273461" y="6075134"/>
            <a:ext cx="18288000" cy="1545295"/>
          </a:xfrm>
          <a:prstGeom prst="rect">
            <a:avLst/>
          </a:prstGeom>
        </p:spPr>
        <p:txBody>
          <a:bodyPr lIns="0" tIns="0" rIns="0" bIns="0" rtlCol="0" anchor="t">
            <a:spAutoFit/>
          </a:bodyPr>
          <a:lstStyle/>
          <a:p>
            <a:pPr algn="ctr">
              <a:lnSpc>
                <a:spcPts val="12880"/>
              </a:lnSpc>
              <a:spcBef>
                <a:spcPct val="0"/>
              </a:spcBef>
            </a:pPr>
            <a:r>
              <a:rPr lang="en-US" sz="9200" dirty="0">
                <a:solidFill>
                  <a:srgbClr val="000000"/>
                </a:solidFill>
                <a:latin typeface="Canva Sans Bold" panose="020B0803030501040103"/>
              </a:rPr>
              <a:t>In 1947</a:t>
            </a:r>
          </a:p>
        </p:txBody>
      </p:sp>
      <p:pic>
        <p:nvPicPr>
          <p:cNvPr id="9" name="Picture 8"/>
          <p:cNvPicPr>
            <a:picLocks noChangeAspect="1"/>
          </p:cNvPicPr>
          <p:nvPr/>
        </p:nvPicPr>
        <p:blipFill>
          <a:blip r:embed="rId5"/>
          <a:stretch>
            <a:fillRect/>
          </a:stretch>
        </p:blipFill>
        <p:spPr>
          <a:xfrm>
            <a:off x="5672940" y="4703695"/>
            <a:ext cx="1140861" cy="1030740"/>
          </a:xfrm>
          <a:prstGeom prst="rect">
            <a:avLst/>
          </a:prstGeom>
        </p:spPr>
      </p:pic>
      <p:pic>
        <p:nvPicPr>
          <p:cNvPr id="10" name="Picture 9"/>
          <p:cNvPicPr>
            <a:picLocks noChangeAspect="1"/>
          </p:cNvPicPr>
          <p:nvPr/>
        </p:nvPicPr>
        <p:blipFill>
          <a:blip r:embed="rId6"/>
          <a:stretch>
            <a:fillRect/>
          </a:stretch>
        </p:blipFill>
        <p:spPr>
          <a:xfrm>
            <a:off x="5668546" y="6394449"/>
            <a:ext cx="1030740" cy="1030740"/>
          </a:xfrm>
          <a:prstGeom prst="rect">
            <a:avLst/>
          </a:prstGeom>
        </p:spPr>
      </p:pic>
      <p:sp>
        <p:nvSpPr>
          <p:cNvPr id="2" name="Text Box 1"/>
          <p:cNvSpPr txBox="1"/>
          <p:nvPr/>
        </p:nvSpPr>
        <p:spPr>
          <a:xfrm>
            <a:off x="11530330" y="8191500"/>
            <a:ext cx="5974715" cy="1322070"/>
          </a:xfrm>
          <a:prstGeom prst="rect">
            <a:avLst/>
          </a:prstGeom>
          <a:noFill/>
        </p:spPr>
        <p:txBody>
          <a:bodyPr wrap="square" rtlCol="0">
            <a:spAutoFit/>
          </a:bodyPr>
          <a:lstStyle/>
          <a:p>
            <a:pPr algn="ctr"/>
            <a:r>
              <a:rPr lang="en-US" sz="4000" b="1">
                <a:latin typeface="Candara" panose="020E0502030303020204" charset="0"/>
                <a:cs typeface="Candara" panose="020E0502030303020204" charset="0"/>
              </a:rPr>
              <a:t>Disparity between East and West Pakistan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489585"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pic>
        <p:nvPicPr>
          <p:cNvPr id="2144114238"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3924300"/>
            <a:ext cx="7600950" cy="4438650"/>
          </a:xfrm>
          <a:prstGeom prst="rect">
            <a:avLst/>
          </a:prstGeom>
        </p:spPr>
      </p:pic>
      <p:sp>
        <p:nvSpPr>
          <p:cNvPr id="4" name="Text Box 3"/>
          <p:cNvSpPr txBox="1"/>
          <p:nvPr/>
        </p:nvSpPr>
        <p:spPr>
          <a:xfrm>
            <a:off x="1022350" y="1094105"/>
            <a:ext cx="16470630" cy="2433320"/>
          </a:xfrm>
          <a:prstGeom prst="rect">
            <a:avLst/>
          </a:prstGeom>
          <a:noFill/>
        </p:spPr>
        <p:txBody>
          <a:bodyPr wrap="square" rtlCol="0">
            <a:noAutofit/>
          </a:bodyPr>
          <a:lstStyle/>
          <a:p>
            <a:pPr algn="l"/>
            <a:r>
              <a:rPr lang="en-US" sz="4800" b="1">
                <a:solidFill>
                  <a:srgbClr val="734B2B"/>
                </a:solidFill>
              </a:rPr>
              <a:t>In 1948, Assembly member Dhirendranath Datta proposed legislation in the Constituent Assembly of Pakistan to allow members to speak in Bengali and authorize its use for official purposes.</a:t>
            </a:r>
          </a:p>
        </p:txBody>
      </p:sp>
      <p:sp>
        <p:nvSpPr>
          <p:cNvPr id="7" name="Text Box 6"/>
          <p:cNvSpPr txBox="1"/>
          <p:nvPr/>
        </p:nvSpPr>
        <p:spPr>
          <a:xfrm>
            <a:off x="998220" y="4806315"/>
            <a:ext cx="7811770" cy="4374515"/>
          </a:xfrm>
          <a:prstGeom prst="rect">
            <a:avLst/>
          </a:prstGeom>
          <a:noFill/>
        </p:spPr>
        <p:txBody>
          <a:bodyPr wrap="square" rtlCol="0">
            <a:noAutofit/>
          </a:bodyPr>
          <a:lstStyle/>
          <a:p>
            <a:r>
              <a:rPr lang="en-US" sz="4400" b="1">
                <a:solidFill>
                  <a:srgbClr val="734B2B"/>
                </a:solidFill>
              </a:rPr>
              <a:t>But then Prime minister Liaquat Ali Khan and the Muslim League rejected and denounced the proposal as an attempt to divide the Pakistani people, thus the legislation was defeated.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4114238"/>
                                        </p:tgtEl>
                                        <p:attrNameLst>
                                          <p:attrName>style.visibility</p:attrName>
                                        </p:attrNameLst>
                                      </p:cBhvr>
                                      <p:to>
                                        <p:strVal val="visible"/>
                                      </p:to>
                                    </p:set>
                                    <p:anim calcmode="lin" valueType="num">
                                      <p:cBhvr additive="base">
                                        <p:cTn id="7" dur="500" fill="hold"/>
                                        <p:tgtEl>
                                          <p:spTgt spid="2144114238"/>
                                        </p:tgtEl>
                                        <p:attrNameLst>
                                          <p:attrName>ppt_x</p:attrName>
                                        </p:attrNameLst>
                                      </p:cBhvr>
                                      <p:tavLst>
                                        <p:tav tm="0">
                                          <p:val>
                                            <p:strVal val="#ppt_x"/>
                                          </p:val>
                                        </p:tav>
                                        <p:tav tm="100000">
                                          <p:val>
                                            <p:strVal val="#ppt_x"/>
                                          </p:val>
                                        </p:tav>
                                      </p:tavLst>
                                    </p:anim>
                                    <p:anim calcmode="lin" valueType="num">
                                      <p:cBhvr additive="base">
                                        <p:cTn id="8" dur="500" fill="hold"/>
                                        <p:tgtEl>
                                          <p:spTgt spid="21441142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7" presetClass="entr" presetSubtype="0" fill="hold" grpId="0" nodeType="clickEffect">
                                  <p:stCondLst>
                                    <p:cond delay="0"/>
                                  </p:stCondLst>
                                  <p:iterate type="lt">
                                    <p:tmPct val="50000"/>
                                  </p:iterate>
                                  <p:childTnLst>
                                    <p:set>
                                      <p:cBhvr>
                                        <p:cTn id="12" dur="1" fill="hold">
                                          <p:stCondLst>
                                            <p:cond delay="0"/>
                                          </p:stCondLst>
                                        </p:cTn>
                                        <p:tgtEl>
                                          <p:spTgt spid="4"/>
                                        </p:tgtEl>
                                        <p:attrNameLst>
                                          <p:attrName>style.visibility</p:attrName>
                                        </p:attrNameLst>
                                      </p:cBhvr>
                                      <p:to>
                                        <p:strVal val="visible"/>
                                      </p:to>
                                    </p:set>
                                    <p:anim calcmode="discrete" valueType="clr">
                                      <p:cBhvr override="childStyle">
                                        <p:cTn id="13"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4"/>
                                        </p:tgtEl>
                                        <p:attrNameLst>
                                          <p:attrName>fillcolor</p:attrName>
                                        </p:attrNameLst>
                                      </p:cBhvr>
                                      <p:tavLst>
                                        <p:tav tm="0">
                                          <p:val>
                                            <p:clrVal>
                                              <a:schemeClr val="accent2"/>
                                            </p:clrVal>
                                          </p:val>
                                        </p:tav>
                                        <p:tav tm="50000">
                                          <p:val>
                                            <p:clrVal>
                                              <a:schemeClr val="hlink"/>
                                            </p:clrVal>
                                          </p:val>
                                        </p:tav>
                                      </p:tavLst>
                                    </p:anim>
                                    <p:set>
                                      <p:cBhvr>
                                        <p:cTn id="15" dur="80"/>
                                        <p:tgtEl>
                                          <p:spTgt spid="4"/>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type="lt">
                                    <p:tmPct val="0"/>
                                  </p:iterate>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9600"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pic>
        <p:nvPicPr>
          <p:cNvPr id="2002403084"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650" y="1146175"/>
            <a:ext cx="12565380" cy="5347335"/>
          </a:xfrm>
          <a:prstGeom prst="rect">
            <a:avLst/>
          </a:prstGeom>
        </p:spPr>
      </p:pic>
      <p:sp>
        <p:nvSpPr>
          <p:cNvPr id="2" name="Text Box 1"/>
          <p:cNvSpPr txBox="1"/>
          <p:nvPr/>
        </p:nvSpPr>
        <p:spPr>
          <a:xfrm>
            <a:off x="1045210" y="6946265"/>
            <a:ext cx="16139795" cy="2367280"/>
          </a:xfrm>
          <a:prstGeom prst="rect">
            <a:avLst/>
          </a:prstGeom>
          <a:noFill/>
        </p:spPr>
        <p:txBody>
          <a:bodyPr wrap="square" rtlCol="0">
            <a:noAutofit/>
          </a:bodyPr>
          <a:lstStyle/>
          <a:p>
            <a:pPr>
              <a:lnSpc>
                <a:spcPct val="80000"/>
              </a:lnSpc>
            </a:pPr>
            <a:r>
              <a:rPr lang="en-US" sz="4400" b="1">
                <a:solidFill>
                  <a:srgbClr val="734B2B"/>
                </a:solidFill>
              </a:rPr>
              <a:t>The six point movement was a movement in East Pakistan by </a:t>
            </a:r>
          </a:p>
          <a:p>
            <a:pPr>
              <a:lnSpc>
                <a:spcPct val="80000"/>
              </a:lnSpc>
            </a:pPr>
            <a:r>
              <a:rPr lang="en-US" sz="4400" b="1">
                <a:solidFill>
                  <a:srgbClr val="734B2B"/>
                </a:solidFill>
              </a:rPr>
              <a:t>Sheikh Mujibur Rahman, which called for greater autonomy for East Pakistan. The movement's main agenda was to realize the six demands.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002403084"/>
                                        </p:tgtEl>
                                        <p:attrNameLst>
                                          <p:attrName>style.visibility</p:attrName>
                                        </p:attrNameLst>
                                      </p:cBhvr>
                                      <p:to>
                                        <p:strVal val="visible"/>
                                      </p:to>
                                    </p:set>
                                    <p:animEffect transition="in" filter="strips(downLeft)">
                                      <p:cBhvr>
                                        <p:cTn id="7" dur="500"/>
                                        <p:tgtEl>
                                          <p:spTgt spid="2002403084"/>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2"/>
                                        </p:tgtEl>
                                        <p:attrNameLst>
                                          <p:attrName>style.visibility</p:attrName>
                                        </p:attrNameLst>
                                      </p:cBhvr>
                                      <p:to>
                                        <p:strVal val="visible"/>
                                      </p:to>
                                    </p:set>
                                    <p:anim calcmode="discrete" valueType="clr">
                                      <p:cBhvr override="childStyle">
                                        <p:cTn id="12"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2"/>
                                        </p:tgtEl>
                                        <p:attrNameLst>
                                          <p:attrName>fillcolor</p:attrName>
                                        </p:attrNameLst>
                                      </p:cBhvr>
                                      <p:tavLst>
                                        <p:tav tm="0">
                                          <p:val>
                                            <p:clrVal>
                                              <a:schemeClr val="accent2"/>
                                            </p:clrVal>
                                          </p:val>
                                        </p:tav>
                                        <p:tav tm="50000">
                                          <p:val>
                                            <p:clrVal>
                                              <a:schemeClr val="hlink"/>
                                            </p:clrVal>
                                          </p:val>
                                        </p:tav>
                                      </p:tavLst>
                                    </p:anim>
                                    <p:set>
                                      <p:cBhvr>
                                        <p:cTn id="14"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9600"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2" name="Text Box 1"/>
          <p:cNvSpPr txBox="1"/>
          <p:nvPr/>
        </p:nvSpPr>
        <p:spPr>
          <a:xfrm>
            <a:off x="1066800" y="1028700"/>
            <a:ext cx="16139795" cy="2367280"/>
          </a:xfrm>
          <a:prstGeom prst="rect">
            <a:avLst/>
          </a:prstGeom>
          <a:noFill/>
        </p:spPr>
        <p:txBody>
          <a:bodyPr wrap="square" rtlCol="0">
            <a:noAutofit/>
          </a:bodyPr>
          <a:lstStyle/>
          <a:p>
            <a:pPr>
              <a:lnSpc>
                <a:spcPct val="80000"/>
              </a:lnSpc>
            </a:pPr>
            <a:r>
              <a:rPr lang="en-US" sz="4400" b="1">
                <a:solidFill>
                  <a:srgbClr val="734B2B"/>
                </a:solidFill>
              </a:rPr>
              <a:t>Although the proposal was rejected by the politicians from West Pakistan and the  non Awami League politicians from East Pakistan. It was rejected by the president of the All Pakistan Awami League, Nawabzada Nasarullah Khan. The movement mainly had support from the majority of the population of East Pakistan.</a:t>
            </a:r>
          </a:p>
        </p:txBody>
      </p:sp>
      <p:pic>
        <p:nvPicPr>
          <p:cNvPr id="1284526680"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9645" y="4152900"/>
            <a:ext cx="6844665" cy="4661535"/>
          </a:xfrm>
          <a:prstGeom prst="rect">
            <a:avLst/>
          </a:prstGeom>
        </p:spPr>
      </p:pic>
      <p:sp>
        <p:nvSpPr>
          <p:cNvPr id="4" name="Text Box 3"/>
          <p:cNvSpPr txBox="1"/>
          <p:nvPr/>
        </p:nvSpPr>
        <p:spPr>
          <a:xfrm>
            <a:off x="1143000" y="4042410"/>
            <a:ext cx="8389620" cy="5406390"/>
          </a:xfrm>
          <a:prstGeom prst="rect">
            <a:avLst/>
          </a:prstGeom>
          <a:noFill/>
        </p:spPr>
        <p:txBody>
          <a:bodyPr wrap="square" rtlCol="0">
            <a:spAutoFit/>
          </a:bodyPr>
          <a:lstStyle/>
          <a:p>
            <a:pPr>
              <a:lnSpc>
                <a:spcPct val="80000"/>
              </a:lnSpc>
            </a:pPr>
            <a:r>
              <a:rPr lang="en-US" sz="4800" b="1">
                <a:solidFill>
                  <a:srgbClr val="734B2B"/>
                </a:solidFill>
              </a:rPr>
              <a:t>Exactly 51 years ago, on January 20, 1969, the murder of a student leader by the police turned a large non-threatening student movement into a mass upsurge. </a:t>
            </a:r>
          </a:p>
          <a:p>
            <a:pPr>
              <a:lnSpc>
                <a:spcPct val="80000"/>
              </a:lnSpc>
            </a:pPr>
            <a:endParaRPr lang="en-US" sz="4800" b="1">
              <a:solidFill>
                <a:srgbClr val="734B2B"/>
              </a:solidFill>
            </a:endParaRPr>
          </a:p>
          <a:p>
            <a:pPr>
              <a:lnSpc>
                <a:spcPct val="80000"/>
              </a:lnSpc>
            </a:pPr>
            <a:r>
              <a:rPr lang="en-US" sz="4800" b="1">
                <a:solidFill>
                  <a:srgbClr val="734B2B"/>
                </a:solidFill>
              </a:rPr>
              <a:t>Its known as The Mass Spsurge of 69.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nodeType="clickEffect">
                                  <p:stCondLst>
                                    <p:cond delay="0"/>
                                  </p:stCondLst>
                                  <p:childTnLst>
                                    <p:set>
                                      <p:cBhvr>
                                        <p:cTn id="13" dur="1" fill="hold">
                                          <p:stCondLst>
                                            <p:cond delay="0"/>
                                          </p:stCondLst>
                                        </p:cTn>
                                        <p:tgtEl>
                                          <p:spTgt spid="1284526680"/>
                                        </p:tgtEl>
                                        <p:attrNameLst>
                                          <p:attrName>style.visibility</p:attrName>
                                        </p:attrNameLst>
                                      </p:cBhvr>
                                      <p:to>
                                        <p:strVal val="visible"/>
                                      </p:to>
                                    </p:set>
                                    <p:animEffect transition="in" filter="strips(downLeft)">
                                      <p:cBhvr>
                                        <p:cTn id="14" dur="500"/>
                                        <p:tgtEl>
                                          <p:spTgt spid="1284526680"/>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4"/>
                                        </p:tgtEl>
                                        <p:attrNameLst>
                                          <p:attrName>style.visibility</p:attrName>
                                        </p:attrNameLst>
                                      </p:cBhvr>
                                      <p:to>
                                        <p:strVal val="visible"/>
                                      </p:to>
                                    </p:set>
                                    <p:anim calcmode="discrete" valueType="clr">
                                      <p:cBhvr override="childStyle">
                                        <p:cTn id="1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4"/>
                                        </p:tgtEl>
                                        <p:attrNameLst>
                                          <p:attrName>fillcolor</p:attrName>
                                        </p:attrNameLst>
                                      </p:cBhvr>
                                      <p:tavLst>
                                        <p:tav tm="0">
                                          <p:val>
                                            <p:clrVal>
                                              <a:schemeClr val="accent2"/>
                                            </p:clrVal>
                                          </p:val>
                                        </p:tav>
                                        <p:tav tm="50000">
                                          <p:val>
                                            <p:clrVal>
                                              <a:schemeClr val="hlink"/>
                                            </p:clrVal>
                                          </p:val>
                                        </p:tav>
                                      </p:tavLst>
                                    </p:anim>
                                    <p:set>
                                      <p:cBhvr>
                                        <p:cTn id="21"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20323" t="-4464" r="-13756" b="-5237"/>
            </a:stretch>
          </a:blipFill>
        </p:spPr>
      </p:sp>
      <p:sp>
        <p:nvSpPr>
          <p:cNvPr id="5" name="TextBox 5"/>
          <p:cNvSpPr txBox="1"/>
          <p:nvPr/>
        </p:nvSpPr>
        <p:spPr>
          <a:xfrm>
            <a:off x="-635" y="635"/>
            <a:ext cx="18288635" cy="10256520"/>
          </a:xfrm>
          <a:prstGeom prst="rect">
            <a:avLst/>
          </a:prstGeom>
        </p:spPr>
        <p:txBody>
          <a:bodyPr lIns="0" tIns="0" rIns="0" bIns="0" rtlCol="0" anchor="t">
            <a:noAutofit/>
          </a:bodyPr>
          <a:lstStyle/>
          <a:p>
            <a:pPr marL="0" lvl="0" indent="0" algn="ctr">
              <a:lnSpc>
                <a:spcPts val="11395"/>
              </a:lnSpc>
            </a:pPr>
            <a:endParaRPr lang="en-US" sz="9200" spc="-746">
              <a:solidFill>
                <a:srgbClr val="764D3A"/>
              </a:solidFill>
              <a:latin typeface="29LT Riwaya Bold" panose="00000800000000000000"/>
              <a:sym typeface="+mn-ea"/>
            </a:endParaRPr>
          </a:p>
          <a:p>
            <a:pPr marL="0" lvl="0" indent="0" algn="ctr">
              <a:lnSpc>
                <a:spcPts val="11395"/>
              </a:lnSpc>
            </a:pPr>
            <a:endParaRPr lang="en-US" sz="9200" spc="-746">
              <a:solidFill>
                <a:srgbClr val="764D3A"/>
              </a:solidFill>
              <a:latin typeface="29LT Riwaya Bold" panose="00000800000000000000"/>
              <a:sym typeface="+mn-ea"/>
            </a:endParaRPr>
          </a:p>
          <a:p>
            <a:pPr marL="0" lvl="0" indent="0" algn="ctr">
              <a:lnSpc>
                <a:spcPts val="11395"/>
              </a:lnSpc>
            </a:pPr>
            <a:r>
              <a:rPr lang="en-US" sz="9200" spc="-746">
                <a:solidFill>
                  <a:srgbClr val="764D3A"/>
                </a:solidFill>
                <a:latin typeface="29LT Riwaya Bold" panose="00000800000000000000"/>
                <a:sym typeface="+mn-ea"/>
              </a:rPr>
              <a:t>Presented   by </a:t>
            </a:r>
          </a:p>
          <a:p>
            <a:pPr marL="0" lvl="0" indent="0" algn="ctr">
              <a:lnSpc>
                <a:spcPts val="11395"/>
              </a:lnSpc>
            </a:pPr>
            <a:r>
              <a:rPr lang="en-US" sz="9200" spc="-746">
                <a:solidFill>
                  <a:srgbClr val="764D3A"/>
                </a:solidFill>
                <a:latin typeface="29LT Riwaya Bold" panose="00000800000000000000"/>
                <a:sym typeface="+mn-ea"/>
              </a:rPr>
              <a:t>Sabrina  Akter</a:t>
            </a:r>
          </a:p>
          <a:p>
            <a:pPr marL="0" lvl="0" indent="0" algn="ctr">
              <a:lnSpc>
                <a:spcPts val="11395"/>
              </a:lnSpc>
            </a:pPr>
            <a:r>
              <a:rPr lang="en-US" sz="9200" spc="-746">
                <a:solidFill>
                  <a:srgbClr val="764D3A"/>
                </a:solidFill>
                <a:latin typeface="29LT Riwaya Bold" panose="00000800000000000000"/>
                <a:sym typeface="+mn-ea"/>
              </a:rPr>
              <a:t> ID:  0112330606</a:t>
            </a:r>
            <a:endParaRPr lang="en-US" sz="9200" dirty="0">
              <a:solidFill>
                <a:srgbClr val="000000"/>
              </a:solidFill>
              <a:latin typeface="Canva Sans Bold" panose="020B0803030501040103"/>
            </a:endParaRP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489585"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7" name="TextBox 7"/>
          <p:cNvSpPr txBox="1"/>
          <p:nvPr/>
        </p:nvSpPr>
        <p:spPr>
          <a:xfrm>
            <a:off x="382270" y="1104900"/>
            <a:ext cx="17215485" cy="2050415"/>
          </a:xfrm>
          <a:prstGeom prst="rect">
            <a:avLst/>
          </a:prstGeom>
        </p:spPr>
        <p:txBody>
          <a:bodyPr wrap="square" lIns="0" tIns="0" rIns="0" bIns="0" rtlCol="0" anchor="t">
            <a:noAutofit/>
          </a:bodyPr>
          <a:lstStyle/>
          <a:p>
            <a:pPr marL="0" lvl="0" indent="0" algn="ctr">
              <a:lnSpc>
                <a:spcPts val="11615"/>
              </a:lnSpc>
            </a:pPr>
            <a:r>
              <a:rPr lang="en-US" sz="8000" spc="-761" dirty="0">
                <a:solidFill>
                  <a:srgbClr val="764D3A"/>
                </a:solidFill>
                <a:latin typeface="29LT Riwaya Bold" panose="00000800000000000000"/>
              </a:rPr>
              <a:t>Contribution  of  Students  in  the Liberation  War  of  Bangladesh  in  1971</a:t>
            </a:r>
          </a:p>
        </p:txBody>
      </p:sp>
      <p:sp>
        <p:nvSpPr>
          <p:cNvPr id="8" name="Text Box 7"/>
          <p:cNvSpPr txBox="1"/>
          <p:nvPr/>
        </p:nvSpPr>
        <p:spPr>
          <a:xfrm>
            <a:off x="1447800" y="4686300"/>
            <a:ext cx="14125575" cy="5238115"/>
          </a:xfrm>
          <a:prstGeom prst="rect">
            <a:avLst/>
          </a:prstGeom>
          <a:noFill/>
        </p:spPr>
        <p:txBody>
          <a:bodyPr wrap="square" rtlCol="0">
            <a:noAutofit/>
          </a:bodyPr>
          <a:lstStyle/>
          <a:p>
            <a:pPr algn="just">
              <a:lnSpc>
                <a:spcPct val="150000"/>
              </a:lnSpc>
            </a:pPr>
            <a:r>
              <a:rPr lang="en-US" sz="4400">
                <a:latin typeface="Comic Sans MS" panose="030F0702030302020204" charset="0"/>
                <a:cs typeface="Comic Sans MS" panose="030F0702030302020204" charset="0"/>
              </a:rPr>
              <a:t>The roles played by the students were: </a:t>
            </a:r>
          </a:p>
          <a:p>
            <a:pPr marL="571500" indent="-571500" algn="just">
              <a:lnSpc>
                <a:spcPct val="150000"/>
              </a:lnSpc>
              <a:buFont typeface="Wingdings" panose="05000000000000000000" charset="0"/>
              <a:buChar char="v"/>
            </a:pPr>
            <a:r>
              <a:rPr lang="en-US" sz="4400">
                <a:latin typeface="Comic Sans MS" panose="030F0702030302020204" charset="0"/>
                <a:cs typeface="Comic Sans MS" panose="030F0702030302020204" charset="0"/>
              </a:rPr>
              <a:t>Organizing protests and rallies</a:t>
            </a:r>
          </a:p>
          <a:p>
            <a:pPr marL="571500" indent="-571500" algn="just">
              <a:lnSpc>
                <a:spcPct val="150000"/>
              </a:lnSpc>
              <a:buFont typeface="Wingdings" panose="05000000000000000000" charset="0"/>
              <a:buChar char="v"/>
            </a:pPr>
            <a:r>
              <a:rPr lang="en-US" sz="4400">
                <a:latin typeface="Comic Sans MS" panose="030F0702030302020204" charset="0"/>
                <a:cs typeface="Comic Sans MS" panose="030F0702030302020204" charset="0"/>
              </a:rPr>
              <a:t>Joining Mukti Bahini</a:t>
            </a:r>
          </a:p>
          <a:p>
            <a:pPr marL="571500" indent="-571500" algn="just">
              <a:lnSpc>
                <a:spcPct val="150000"/>
              </a:lnSpc>
              <a:buFont typeface="Wingdings" panose="05000000000000000000" charset="0"/>
              <a:buChar char="v"/>
            </a:pPr>
            <a:r>
              <a:rPr lang="en-US" sz="4400">
                <a:latin typeface="Comic Sans MS" panose="030F0702030302020204" charset="0"/>
                <a:cs typeface="Comic Sans MS" panose="030F0702030302020204" charset="0"/>
              </a:rPr>
              <a:t>Joining the guerrilla force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0" presetClass="entr" presetSubtype="0" fill="hold" nodeType="clickEffect">
                                  <p:stCondLst>
                                    <p:cond delay="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7" presetClass="entr" presetSubtype="0" fill="hold" nodeType="clickEffect">
                                  <p:stCondLst>
                                    <p:cond delay="0"/>
                                  </p:stCondLst>
                                  <p:iterate type="lt">
                                    <p:tmPct val="50000"/>
                                  </p:iterate>
                                  <p:childTnLst>
                                    <p:set>
                                      <p:cBhvr>
                                        <p:cTn id="19"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20"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8">
                                            <p:txEl>
                                              <p:pRg st="0" end="0"/>
                                            </p:txEl>
                                          </p:spTgt>
                                        </p:tgtEl>
                                        <p:attrNameLst>
                                          <p:attrName>fill.type</p:attrName>
                                        </p:attrNameLst>
                                      </p:cBhvr>
                                      <p:to>
                                        <p:strVal val="solid"/>
                                      </p:to>
                                    </p:set>
                                  </p:childTnLst>
                                </p:cTn>
                              </p:par>
                              <p:par>
                                <p:cTn id="23" presetID="27" presetClass="entr" presetSubtype="0" fill="hold" nodeType="withEffect">
                                  <p:stCondLst>
                                    <p:cond delay="0"/>
                                  </p:stCondLst>
                                  <p:iterate type="lt">
                                    <p:tmPct val="50000"/>
                                  </p:iterate>
                                  <p:childTnLst>
                                    <p:set>
                                      <p:cBhvr>
                                        <p:cTn id="24" dur="1" fill="hold">
                                          <p:stCondLst>
                                            <p:cond delay="0"/>
                                          </p:stCondLst>
                                        </p:cTn>
                                        <p:tgtEl>
                                          <p:spTgt spid="8">
                                            <p:txEl>
                                              <p:pRg st="1" end="1"/>
                                            </p:txEl>
                                          </p:spTgt>
                                        </p:tgtEl>
                                        <p:attrNameLst>
                                          <p:attrName>style.visibility</p:attrName>
                                        </p:attrNameLst>
                                      </p:cBhvr>
                                      <p:to>
                                        <p:strVal val="visible"/>
                                      </p:to>
                                    </p:set>
                                    <p:anim calcmode="discrete" valueType="clr">
                                      <p:cBhvr override="childStyle">
                                        <p:cTn id="25" dur="80"/>
                                        <p:tgtEl>
                                          <p:spTgt spid="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8">
                                            <p:txEl>
                                              <p:pRg st="1" end="1"/>
                                            </p:txEl>
                                          </p:spTgt>
                                        </p:tgtEl>
                                        <p:attrNameLst>
                                          <p:attrName>fillcolor</p:attrName>
                                        </p:attrNameLst>
                                      </p:cBhvr>
                                      <p:tavLst>
                                        <p:tav tm="0">
                                          <p:val>
                                            <p:clrVal>
                                              <a:schemeClr val="accent2"/>
                                            </p:clrVal>
                                          </p:val>
                                        </p:tav>
                                        <p:tav tm="50000">
                                          <p:val>
                                            <p:clrVal>
                                              <a:schemeClr val="hlink"/>
                                            </p:clrVal>
                                          </p:val>
                                        </p:tav>
                                      </p:tavLst>
                                    </p:anim>
                                    <p:set>
                                      <p:cBhvr>
                                        <p:cTn id="27" dur="80"/>
                                        <p:tgtEl>
                                          <p:spTgt spid="8">
                                            <p:txEl>
                                              <p:pRg st="1" end="1"/>
                                            </p:txEl>
                                          </p:spTgt>
                                        </p:tgtEl>
                                        <p:attrNameLst>
                                          <p:attrName>fill.type</p:attrName>
                                        </p:attrNameLst>
                                      </p:cBhvr>
                                      <p:to>
                                        <p:strVal val="solid"/>
                                      </p:to>
                                    </p:set>
                                  </p:childTnLst>
                                </p:cTn>
                              </p:par>
                              <p:par>
                                <p:cTn id="28" presetID="27" presetClass="entr" presetSubtype="0" fill="hold" nodeType="withEffect">
                                  <p:stCondLst>
                                    <p:cond delay="0"/>
                                  </p:stCondLst>
                                  <p:iterate type="lt">
                                    <p:tmPct val="50000"/>
                                  </p:iterate>
                                  <p:childTnLst>
                                    <p:set>
                                      <p:cBhvr>
                                        <p:cTn id="29" dur="1" fill="hold">
                                          <p:stCondLst>
                                            <p:cond delay="0"/>
                                          </p:stCondLst>
                                        </p:cTn>
                                        <p:tgtEl>
                                          <p:spTgt spid="8">
                                            <p:txEl>
                                              <p:pRg st="2" end="2"/>
                                            </p:txEl>
                                          </p:spTgt>
                                        </p:tgtEl>
                                        <p:attrNameLst>
                                          <p:attrName>style.visibility</p:attrName>
                                        </p:attrNameLst>
                                      </p:cBhvr>
                                      <p:to>
                                        <p:strVal val="visible"/>
                                      </p:to>
                                    </p:set>
                                    <p:anim calcmode="discrete" valueType="clr">
                                      <p:cBhvr override="childStyle">
                                        <p:cTn id="30" dur="80"/>
                                        <p:tgtEl>
                                          <p:spTgt spid="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8">
                                            <p:txEl>
                                              <p:pRg st="2" end="2"/>
                                            </p:txEl>
                                          </p:spTgt>
                                        </p:tgtEl>
                                        <p:attrNameLst>
                                          <p:attrName>fillcolor</p:attrName>
                                        </p:attrNameLst>
                                      </p:cBhvr>
                                      <p:tavLst>
                                        <p:tav tm="0">
                                          <p:val>
                                            <p:clrVal>
                                              <a:schemeClr val="accent2"/>
                                            </p:clrVal>
                                          </p:val>
                                        </p:tav>
                                        <p:tav tm="50000">
                                          <p:val>
                                            <p:clrVal>
                                              <a:schemeClr val="hlink"/>
                                            </p:clrVal>
                                          </p:val>
                                        </p:tav>
                                      </p:tavLst>
                                    </p:anim>
                                    <p:set>
                                      <p:cBhvr>
                                        <p:cTn id="32" dur="80"/>
                                        <p:tgtEl>
                                          <p:spTgt spid="8">
                                            <p:txEl>
                                              <p:pRg st="2" end="2"/>
                                            </p:txEl>
                                          </p:spTgt>
                                        </p:tgtEl>
                                        <p:attrNameLst>
                                          <p:attrName>fill.type</p:attrName>
                                        </p:attrNameLst>
                                      </p:cBhvr>
                                      <p:to>
                                        <p:strVal val="solid"/>
                                      </p:to>
                                    </p:set>
                                  </p:childTnLst>
                                </p:cTn>
                              </p:par>
                              <p:par>
                                <p:cTn id="33" presetID="27" presetClass="entr" presetSubtype="0" fill="hold" nodeType="withEffect">
                                  <p:stCondLst>
                                    <p:cond delay="0"/>
                                  </p:stCondLst>
                                  <p:iterate type="lt">
                                    <p:tmPct val="50000"/>
                                  </p:iterate>
                                  <p:childTnLst>
                                    <p:set>
                                      <p:cBhvr>
                                        <p:cTn id="34" dur="1" fill="hold">
                                          <p:stCondLst>
                                            <p:cond delay="0"/>
                                          </p:stCondLst>
                                        </p:cTn>
                                        <p:tgtEl>
                                          <p:spTgt spid="8">
                                            <p:txEl>
                                              <p:pRg st="3" end="3"/>
                                            </p:txEl>
                                          </p:spTgt>
                                        </p:tgtEl>
                                        <p:attrNameLst>
                                          <p:attrName>style.visibility</p:attrName>
                                        </p:attrNameLst>
                                      </p:cBhvr>
                                      <p:to>
                                        <p:strVal val="visible"/>
                                      </p:to>
                                    </p:set>
                                    <p:anim calcmode="discrete" valueType="clr">
                                      <p:cBhvr override="childStyle">
                                        <p:cTn id="35" dur="80"/>
                                        <p:tgtEl>
                                          <p:spTgt spid="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8">
                                            <p:txEl>
                                              <p:pRg st="3" end="3"/>
                                            </p:txEl>
                                          </p:spTgt>
                                        </p:tgtEl>
                                        <p:attrNameLst>
                                          <p:attrName>fillcolor</p:attrName>
                                        </p:attrNameLst>
                                      </p:cBhvr>
                                      <p:tavLst>
                                        <p:tav tm="0">
                                          <p:val>
                                            <p:clrVal>
                                              <a:schemeClr val="accent2"/>
                                            </p:clrVal>
                                          </p:val>
                                        </p:tav>
                                        <p:tav tm="50000">
                                          <p:val>
                                            <p:clrVal>
                                              <a:schemeClr val="hlink"/>
                                            </p:clrVal>
                                          </p:val>
                                        </p:tav>
                                      </p:tavLst>
                                    </p:anim>
                                    <p:set>
                                      <p:cBhvr>
                                        <p:cTn id="37" dur="80"/>
                                        <p:tgtEl>
                                          <p:spTgt spid="8">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30555" y="740410"/>
            <a:ext cx="16836390" cy="900620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pic>
        <p:nvPicPr>
          <p:cNvPr id="2" name="Picture 1307869777"/>
          <p:cNvPicPr/>
          <p:nvPr/>
        </p:nvPicPr>
        <p:blipFill>
          <a:blip r:embed="rId5"/>
          <a:stretch>
            <a:fillRect/>
          </a:stretch>
        </p:blipFill>
        <p:spPr>
          <a:xfrm>
            <a:off x="1295400" y="1485900"/>
            <a:ext cx="15158720" cy="5607685"/>
          </a:xfrm>
          <a:prstGeom prst="rect">
            <a:avLst/>
          </a:prstGeom>
          <a:noFill/>
          <a:ln>
            <a:noFill/>
            <a:prstDash val="solid"/>
          </a:ln>
        </p:spPr>
      </p:pic>
      <p:sp>
        <p:nvSpPr>
          <p:cNvPr id="5" name="Text Box 4"/>
          <p:cNvSpPr txBox="1"/>
          <p:nvPr>
            <p:custDataLst>
              <p:tags r:id="rId1"/>
            </p:custDataLst>
          </p:nvPr>
        </p:nvSpPr>
        <p:spPr>
          <a:xfrm>
            <a:off x="1143000" y="7277100"/>
            <a:ext cx="15671165" cy="1753235"/>
          </a:xfrm>
          <a:prstGeom prst="rect">
            <a:avLst/>
          </a:prstGeom>
          <a:noFill/>
        </p:spPr>
        <p:txBody>
          <a:bodyPr wrap="square" rtlCol="0">
            <a:spAutoFit/>
          </a:bodyPr>
          <a:lstStyle/>
          <a:p>
            <a:pPr algn="ctr"/>
            <a:r>
              <a:rPr lang="en-US" sz="5400" b="1">
                <a:solidFill>
                  <a:srgbClr val="734B2B"/>
                </a:solidFill>
                <a:latin typeface="Times New Roman" panose="02020603050405020304" charset="0"/>
                <a:cs typeface="Times New Roman" panose="02020603050405020304" charset="0"/>
              </a:rPr>
              <a:t>On   March   1, 1971: </a:t>
            </a:r>
          </a:p>
          <a:p>
            <a:pPr algn="ctr"/>
            <a:r>
              <a:rPr lang="en-US" sz="5400" b="1">
                <a:solidFill>
                  <a:srgbClr val="734B2B"/>
                </a:solidFill>
                <a:latin typeface="Times New Roman" panose="02020603050405020304" charset="0"/>
                <a:cs typeface="Times New Roman" panose="02020603050405020304" charset="0"/>
              </a:rPr>
              <a:t>Protest Organized by Students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206500" y="910590"/>
            <a:ext cx="16369030" cy="857377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pic>
        <p:nvPicPr>
          <p:cNvPr id="4" name="Picture 1613689"/>
          <p:cNvPicPr/>
          <p:nvPr/>
        </p:nvPicPr>
        <p:blipFill>
          <a:blip r:embed="rId5"/>
          <a:srcRect l="1076" t="1509" r="4241"/>
          <a:stretch>
            <a:fillRect/>
          </a:stretch>
        </p:blipFill>
        <p:spPr>
          <a:xfrm>
            <a:off x="1981200" y="1542415"/>
            <a:ext cx="14397355" cy="4972685"/>
          </a:xfrm>
          <a:prstGeom prst="rect">
            <a:avLst/>
          </a:prstGeom>
          <a:noFill/>
          <a:ln>
            <a:noFill/>
            <a:prstDash val="solid"/>
          </a:ln>
        </p:spPr>
      </p:pic>
      <p:sp>
        <p:nvSpPr>
          <p:cNvPr id="5" name="Text Box 4"/>
          <p:cNvSpPr txBox="1"/>
          <p:nvPr/>
        </p:nvSpPr>
        <p:spPr>
          <a:xfrm>
            <a:off x="1905000" y="6819900"/>
            <a:ext cx="14461490" cy="2306955"/>
          </a:xfrm>
          <a:prstGeom prst="rect">
            <a:avLst/>
          </a:prstGeom>
          <a:noFill/>
        </p:spPr>
        <p:txBody>
          <a:bodyPr wrap="square" rtlCol="0">
            <a:spAutoFit/>
          </a:bodyPr>
          <a:lstStyle/>
          <a:p>
            <a:pPr algn="ctr"/>
            <a:r>
              <a:rPr lang="en-US" sz="4800" b="1">
                <a:solidFill>
                  <a:srgbClr val="734B2B"/>
                </a:solidFill>
                <a:latin typeface="Times New Roman" panose="02020603050405020304" charset="0"/>
                <a:cs typeface="Times New Roman" panose="02020603050405020304" charset="0"/>
              </a:rPr>
              <a:t>On   March   2, 1971: The    flag   of    Bangladesh   was hoisted   in   the   Arts   Building  of   Dhaka   University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dissolv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bldLvl="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489585"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pic>
        <p:nvPicPr>
          <p:cNvPr id="2" name="Picture 2115307458"/>
          <p:cNvPicPr/>
          <p:nvPr/>
        </p:nvPicPr>
        <p:blipFill>
          <a:blip r:embed="rId4"/>
          <a:stretch>
            <a:fillRect/>
          </a:stretch>
        </p:blipFill>
        <p:spPr>
          <a:xfrm>
            <a:off x="1219200" y="2857500"/>
            <a:ext cx="7611110" cy="4009390"/>
          </a:xfrm>
          <a:prstGeom prst="rect">
            <a:avLst/>
          </a:prstGeom>
          <a:noFill/>
          <a:ln>
            <a:noFill/>
            <a:prstDash val="solid"/>
          </a:ln>
        </p:spPr>
      </p:pic>
      <p:sp>
        <p:nvSpPr>
          <p:cNvPr id="5" name="Text Box 4"/>
          <p:cNvSpPr txBox="1"/>
          <p:nvPr/>
        </p:nvSpPr>
        <p:spPr>
          <a:xfrm>
            <a:off x="9433560" y="1320800"/>
            <a:ext cx="7588885" cy="7477760"/>
          </a:xfrm>
          <a:prstGeom prst="rect">
            <a:avLst/>
          </a:prstGeom>
          <a:noFill/>
        </p:spPr>
        <p:txBody>
          <a:bodyPr wrap="square" rtlCol="0">
            <a:spAutoFit/>
          </a:bodyPr>
          <a:lstStyle/>
          <a:p>
            <a:pPr algn="ctr"/>
            <a:r>
              <a:rPr lang="en-US" sz="6000" b="1">
                <a:solidFill>
                  <a:srgbClr val="734B2B"/>
                </a:solidFill>
                <a:latin typeface="Times New Roman" panose="02020603050405020304" charset="0"/>
                <a:cs typeface="Times New Roman" panose="02020603050405020304" charset="0"/>
              </a:rPr>
              <a:t>Since the students were the main source of Bengali Nation, the Pakistani Army launched Operation Searchlight on the university campus on 25 March 1971</a:t>
            </a:r>
            <a:r>
              <a:rPr lang="en-US" sz="6000" b="1">
                <a:solidFill>
                  <a:srgbClr val="693935"/>
                </a:solidFill>
                <a:latin typeface="Times New Roman" panose="02020603050405020304" charset="0"/>
                <a:cs typeface="Times New Roman" panose="0202060305040502030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825500" y="952500"/>
            <a:ext cx="16155670" cy="85013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1295400" y="1866900"/>
            <a:ext cx="8471535" cy="6941820"/>
          </a:xfrm>
          <a:prstGeom prst="rect">
            <a:avLst/>
          </a:prstGeom>
          <a:noFill/>
        </p:spPr>
        <p:txBody>
          <a:bodyPr wrap="square" rtlCol="0">
            <a:noAutofit/>
          </a:bodyPr>
          <a:lstStyle/>
          <a:p>
            <a:pPr marL="857250" indent="-857250" algn="just">
              <a:buFont typeface="Wingdings" panose="05000000000000000000" charset="0"/>
              <a:buChar char="v"/>
            </a:pPr>
            <a:r>
              <a:rPr lang="en-US" sz="4400" b="1">
                <a:solidFill>
                  <a:srgbClr val="734B2B"/>
                </a:solidFill>
                <a:latin typeface="Times New Roman" panose="02020603050405020304" charset="0"/>
                <a:cs typeface="Times New Roman" panose="02020603050405020304" charset="0"/>
              </a:rPr>
              <a:t>Students actively participated in Mukti Bahini, and formed guerrilla forces like “Crack Platoon”, ‘Mujib Battery’. </a:t>
            </a:r>
          </a:p>
          <a:p>
            <a:pPr indent="0" algn="just">
              <a:buFont typeface="Wingdings" panose="05000000000000000000" charset="0"/>
              <a:buNone/>
            </a:pPr>
            <a:endParaRPr lang="en-US" sz="4400" b="1">
              <a:solidFill>
                <a:srgbClr val="734B2B"/>
              </a:solidFill>
              <a:latin typeface="Times New Roman" panose="02020603050405020304" charset="0"/>
              <a:cs typeface="Times New Roman" panose="02020603050405020304" charset="0"/>
            </a:endParaRPr>
          </a:p>
          <a:p>
            <a:pPr marL="857250" indent="-857250" algn="just">
              <a:buFont typeface="Wingdings" panose="05000000000000000000" charset="0"/>
              <a:buChar char="v"/>
            </a:pPr>
            <a:r>
              <a:rPr lang="en-US" sz="4400" b="1">
                <a:solidFill>
                  <a:srgbClr val="734B2B"/>
                </a:solidFill>
                <a:latin typeface="Times New Roman" panose="02020603050405020304" charset="0"/>
                <a:cs typeface="Times New Roman" panose="02020603050405020304" charset="0"/>
              </a:rPr>
              <a:t>Crack Platoon operated many successful guerrilla operations in Dhaka city, showed exceptional courage during the war. </a:t>
            </a:r>
          </a:p>
        </p:txBody>
      </p:sp>
      <p:pic>
        <p:nvPicPr>
          <p:cNvPr id="4" name="Picture 205366330"/>
          <p:cNvPicPr/>
          <p:nvPr/>
        </p:nvPicPr>
        <p:blipFill>
          <a:blip r:embed="rId4"/>
          <a:srcRect t="4444" b="4444"/>
          <a:stretch>
            <a:fillRect/>
          </a:stretch>
        </p:blipFill>
        <p:spPr>
          <a:xfrm>
            <a:off x="10210800" y="2799080"/>
            <a:ext cx="6038850" cy="4763135"/>
          </a:xfrm>
          <a:prstGeom prst="rect">
            <a:avLst/>
          </a:prstGeom>
          <a:noFill/>
          <a:ln>
            <a:no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5">
                                            <p:txEl>
                                              <p:pRg st="2" end="2"/>
                                            </p:txEl>
                                          </p:spTgt>
                                        </p:tgtEl>
                                        <p:attrNameLst>
                                          <p:attrName>style.color</p:attrName>
                                        </p:attrNameLst>
                                      </p:cBhvr>
                                      <p:to>
                                        <p:clrVal>
                                          <a:schemeClr val="accent2"/>
                                        </p:clrVal>
                                      </p:to>
                                    </p:set>
                                    <p:set>
                                      <p:cBhvr>
                                        <p:cTn id="11" dur="500" fill="hold"/>
                                        <p:tgtEl>
                                          <p:spTgt spid="5">
                                            <p:txEl>
                                              <p:pRg st="2" end="2"/>
                                            </p:txEl>
                                          </p:spTgt>
                                        </p:tgtEl>
                                        <p:attrNameLst>
                                          <p:attrName>fillcolor</p:attrName>
                                        </p:attrNameLst>
                                      </p:cBhvr>
                                      <p:to>
                                        <p:clrVal>
                                          <a:schemeClr val="accent2"/>
                                        </p:clrVal>
                                      </p:to>
                                    </p:set>
                                    <p:set>
                                      <p:cBhvr>
                                        <p:cTn id="12" dur="500" fill="hold"/>
                                        <p:tgtEl>
                                          <p:spTgt spid="5">
                                            <p:txEl>
                                              <p:pRg st="2" end="2"/>
                                            </p:txEl>
                                          </p:spTgt>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7" presetClass="exit" presetSubtype="4" fill="hold" nodeType="clickEffect">
                                  <p:stCondLst>
                                    <p:cond delay="0"/>
                                  </p:stCondLst>
                                  <p:childTnLst>
                                    <p:anim calcmode="lin" valueType="num">
                                      <p:cBhvr additive="base">
                                        <p:cTn id="16" dur="1000"/>
                                        <p:tgtEl>
                                          <p:spTgt spid="4"/>
                                        </p:tgtEl>
                                        <p:attrNameLst>
                                          <p:attrName>ppt_x</p:attrName>
                                        </p:attrNameLst>
                                      </p:cBhvr>
                                      <p:tavLst>
                                        <p:tav tm="0">
                                          <p:val>
                                            <p:strVal val="ppt_x"/>
                                          </p:val>
                                        </p:tav>
                                        <p:tav tm="100000">
                                          <p:val>
                                            <p:strVal val="ppt_x"/>
                                          </p:val>
                                        </p:tav>
                                      </p:tavLst>
                                    </p:anim>
                                    <p:anim calcmode="lin" valueType="num">
                                      <p:cBhvr additive="base">
                                        <p:cTn id="17" dur="1000"/>
                                        <p:tgtEl>
                                          <p:spTgt spid="4"/>
                                        </p:tgtEl>
                                        <p:attrNameLst>
                                          <p:attrName>ppt_y</p:attrName>
                                        </p:attrNameLst>
                                      </p:cBhvr>
                                      <p:tavLst>
                                        <p:tav tm="0">
                                          <p:val>
                                            <p:strVal val="ppt_y"/>
                                          </p:val>
                                        </p:tav>
                                        <p:tav tm="100000">
                                          <p:val>
                                            <p:strVal val="1+ppt_h/2"/>
                                          </p:val>
                                        </p:tav>
                                      </p:tavLst>
                                    </p:anim>
                                    <p:set>
                                      <p:cBhvr>
                                        <p:cTn id="18" dur="1" fill="hold">
                                          <p:stCondLst>
                                            <p:cond delay="100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3" name="Picture 2" descr="WhatsApp Image 2023-12-19 at 18.00.46_b973e961"/>
          <p:cNvPicPr>
            <a:picLocks noChangeAspect="1"/>
          </p:cNvPicPr>
          <p:nvPr/>
        </p:nvPicPr>
        <p:blipFill>
          <a:blip r:embed="rId3"/>
          <a:srcRect l="22330" t="18013" r="23301" b="42854"/>
          <a:stretch>
            <a:fillRect/>
          </a:stretch>
        </p:blipFill>
        <p:spPr>
          <a:xfrm>
            <a:off x="10820400" y="2133600"/>
            <a:ext cx="5369560" cy="6019800"/>
          </a:xfrm>
          <a:prstGeom prst="ellipse">
            <a:avLst/>
          </a:prstGeom>
          <a:ln w="73025" cmpd="sng">
            <a:solidFill>
              <a:schemeClr val="bg1"/>
            </a:solidFill>
            <a:prstDash val="solid"/>
          </a:ln>
        </p:spPr>
      </p:pic>
      <p:sp>
        <p:nvSpPr>
          <p:cNvPr id="4" name="Text Box 3"/>
          <p:cNvSpPr txBox="1"/>
          <p:nvPr/>
        </p:nvSpPr>
        <p:spPr>
          <a:xfrm>
            <a:off x="990600" y="2247900"/>
            <a:ext cx="8413115" cy="5280660"/>
          </a:xfrm>
          <a:prstGeom prst="rect">
            <a:avLst/>
          </a:prstGeom>
          <a:noFill/>
        </p:spPr>
        <p:txBody>
          <a:bodyPr wrap="square" rtlCol="0">
            <a:noAutofit/>
          </a:bodyPr>
          <a:lstStyle/>
          <a:p>
            <a:pPr algn="ctr">
              <a:lnSpc>
                <a:spcPct val="150000"/>
              </a:lnSpc>
            </a:pPr>
            <a:r>
              <a:rPr lang="en-US" sz="6600" b="1">
                <a:solidFill>
                  <a:srgbClr val="734B2B"/>
                </a:solidFill>
                <a:latin typeface="Times New Roman" panose="02020603050405020304" charset="0"/>
                <a:cs typeface="Times New Roman" panose="02020603050405020304" charset="0"/>
              </a:rPr>
              <a:t>Presented By</a:t>
            </a:r>
          </a:p>
          <a:p>
            <a:pPr algn="ctr">
              <a:lnSpc>
                <a:spcPct val="150000"/>
              </a:lnSpc>
            </a:pPr>
            <a:r>
              <a:rPr lang="en-US" sz="6600" b="1">
                <a:solidFill>
                  <a:srgbClr val="734B2B"/>
                </a:solidFill>
                <a:latin typeface="Times New Roman" panose="02020603050405020304" charset="0"/>
                <a:cs typeface="Times New Roman" panose="02020603050405020304" charset="0"/>
              </a:rPr>
              <a:t>Aftab Uddin Ahmad</a:t>
            </a:r>
          </a:p>
          <a:p>
            <a:pPr algn="ctr">
              <a:lnSpc>
                <a:spcPct val="150000"/>
              </a:lnSpc>
            </a:pPr>
            <a:r>
              <a:rPr lang="en-US" sz="6600" b="1">
                <a:solidFill>
                  <a:srgbClr val="734B2B"/>
                </a:solidFill>
                <a:latin typeface="Times New Roman" panose="02020603050405020304" charset="0"/>
                <a:cs typeface="Times New Roman" panose="02020603050405020304" charset="0"/>
              </a:rPr>
              <a:t>ID 0112330382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1200973" y="345369"/>
            <a:ext cx="16230600" cy="6452869"/>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Bold" panose="020B0803030501040103"/>
              </a:rPr>
              <a:t>Actually</a:t>
            </a:r>
          </a:p>
          <a:p>
            <a:pPr algn="ctr">
              <a:lnSpc>
                <a:spcPts val="12880"/>
              </a:lnSpc>
            </a:pPr>
            <a:r>
              <a:rPr lang="en-US" sz="9200" dirty="0">
                <a:solidFill>
                  <a:srgbClr val="000000"/>
                </a:solidFill>
                <a:latin typeface="Canva Sans Bold" panose="020B0803030501040103"/>
              </a:rPr>
              <a:t>The seeds of independence were essentially sown </a:t>
            </a:r>
          </a:p>
          <a:p>
            <a:pPr algn="ctr">
              <a:lnSpc>
                <a:spcPts val="12880"/>
              </a:lnSpc>
              <a:spcBef>
                <a:spcPct val="0"/>
              </a:spcBef>
            </a:pPr>
            <a:endParaRPr lang="en-US" sz="9200" dirty="0">
              <a:solidFill>
                <a:srgbClr val="000000"/>
              </a:solidFill>
              <a:latin typeface="Canva Sans Bold" panose="020B0803030501040103"/>
            </a:endParaRPr>
          </a:p>
        </p:txBody>
      </p:sp>
      <p:sp>
        <p:nvSpPr>
          <p:cNvPr id="4" name="TextBox 4"/>
          <p:cNvSpPr txBox="1"/>
          <p:nvPr/>
        </p:nvSpPr>
        <p:spPr>
          <a:xfrm>
            <a:off x="7084754" y="6150658"/>
            <a:ext cx="6021646" cy="1545295"/>
          </a:xfrm>
          <a:prstGeom prst="rect">
            <a:avLst/>
          </a:prstGeom>
        </p:spPr>
        <p:txBody>
          <a:bodyPr wrap="square" lIns="0" tIns="0" rIns="0" bIns="0" rtlCol="0" anchor="t">
            <a:spAutoFit/>
          </a:bodyPr>
          <a:lstStyle/>
          <a:p>
            <a:pPr>
              <a:lnSpc>
                <a:spcPts val="12880"/>
              </a:lnSpc>
              <a:spcBef>
                <a:spcPct val="0"/>
              </a:spcBef>
            </a:pPr>
            <a:r>
              <a:rPr lang="en-US" sz="9200" dirty="0">
                <a:solidFill>
                  <a:srgbClr val="FF3131"/>
                </a:solidFill>
                <a:latin typeface="Canva Sans Bold" panose="020B0803030501040103"/>
              </a:rPr>
              <a:t>In 1952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2193925" y="1490345"/>
            <a:ext cx="13827125" cy="692213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4" name="Text Box 3"/>
          <p:cNvSpPr txBox="1"/>
          <p:nvPr/>
        </p:nvSpPr>
        <p:spPr>
          <a:xfrm>
            <a:off x="635" y="3393440"/>
            <a:ext cx="18286730" cy="5318125"/>
          </a:xfrm>
          <a:prstGeom prst="rect">
            <a:avLst/>
          </a:prstGeom>
          <a:noFill/>
        </p:spPr>
        <p:txBody>
          <a:bodyPr wrap="square" rtlCol="0">
            <a:noAutofit/>
          </a:bodyPr>
          <a:lstStyle/>
          <a:p>
            <a:pPr algn="ctr"/>
            <a:r>
              <a:rPr lang="en-US" sz="16600" b="1" spc="-746">
                <a:solidFill>
                  <a:srgbClr val="764D3A"/>
                </a:solidFill>
                <a:latin typeface="Times New Roman" panose="02020603050405020304" charset="0"/>
                <a:cs typeface="Times New Roman" panose="02020603050405020304" charset="0"/>
                <a:sym typeface="+mn-ea"/>
              </a:rPr>
              <a:t>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2"/>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266700"/>
            <a:ext cx="17085945" cy="960882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sp>
        <p:nvSpPr>
          <p:cNvPr id="2" name="Text Box 1"/>
          <p:cNvSpPr txBox="1"/>
          <p:nvPr/>
        </p:nvSpPr>
        <p:spPr>
          <a:xfrm>
            <a:off x="2743200" y="495300"/>
            <a:ext cx="13178790" cy="1568450"/>
          </a:xfrm>
          <a:prstGeom prst="rect">
            <a:avLst/>
          </a:prstGeom>
          <a:noFill/>
        </p:spPr>
        <p:txBody>
          <a:bodyPr wrap="square" rtlCol="0">
            <a:spAutoFit/>
          </a:bodyPr>
          <a:lstStyle/>
          <a:p>
            <a:pPr algn="ctr"/>
            <a:r>
              <a:rPr lang="en-US" sz="9600" b="1" spc="-746">
                <a:solidFill>
                  <a:srgbClr val="764D3A"/>
                </a:solidFill>
                <a:latin typeface="Times New Roman" panose="02020603050405020304" charset="0"/>
                <a:cs typeface="Times New Roman" panose="02020603050405020304" charset="0"/>
                <a:sym typeface="+mn-ea"/>
              </a:rPr>
              <a:t>Symbol   of   Resistance</a:t>
            </a:r>
          </a:p>
        </p:txBody>
      </p:sp>
      <p:sp>
        <p:nvSpPr>
          <p:cNvPr id="5" name="Text Box 4"/>
          <p:cNvSpPr txBox="1"/>
          <p:nvPr>
            <p:custDataLst>
              <p:tags r:id="rId1"/>
            </p:custDataLst>
          </p:nvPr>
        </p:nvSpPr>
        <p:spPr>
          <a:xfrm>
            <a:off x="1600200" y="7505700"/>
            <a:ext cx="15403195" cy="1863090"/>
          </a:xfrm>
          <a:prstGeom prst="rect">
            <a:avLst/>
          </a:prstGeom>
          <a:noFill/>
        </p:spPr>
        <p:txBody>
          <a:bodyPr wrap="square" rtlCol="0">
            <a:spAutoFit/>
          </a:bodyPr>
          <a:lstStyle/>
          <a:p>
            <a:pPr algn="ctr">
              <a:lnSpc>
                <a:spcPct val="80000"/>
              </a:lnSpc>
            </a:pPr>
            <a:r>
              <a:rPr lang="en-US" sz="4800" b="1">
                <a:solidFill>
                  <a:srgbClr val="734B2B"/>
                </a:solidFill>
                <a:latin typeface="Times New Roman" panose="02020603050405020304" charset="0"/>
                <a:cs typeface="Times New Roman" panose="02020603050405020304" charset="0"/>
              </a:rPr>
              <a:t>From the begining, night of 25</a:t>
            </a:r>
            <a:r>
              <a:rPr lang="en-US" sz="4800" b="1" baseline="30000">
                <a:solidFill>
                  <a:srgbClr val="734B2B"/>
                </a:solidFill>
                <a:latin typeface="Times New Roman" panose="02020603050405020304" charset="0"/>
                <a:cs typeface="Times New Roman" panose="02020603050405020304" charset="0"/>
              </a:rPr>
              <a:t>th</a:t>
            </a:r>
            <a:r>
              <a:rPr lang="en-US" sz="4800" b="1">
                <a:solidFill>
                  <a:srgbClr val="734B2B"/>
                </a:solidFill>
                <a:latin typeface="Times New Roman" panose="02020603050405020304" charset="0"/>
                <a:cs typeface="Times New Roman" panose="02020603050405020304" charset="0"/>
              </a:rPr>
              <a:t> march students were the first attacker and defender which emphasizes us to the victory!</a:t>
            </a:r>
          </a:p>
        </p:txBody>
      </p:sp>
      <p:pic>
        <p:nvPicPr>
          <p:cNvPr id="6" name="Picture 5" descr="218446"/>
          <p:cNvPicPr>
            <a:picLocks noChangeAspect="1"/>
          </p:cNvPicPr>
          <p:nvPr/>
        </p:nvPicPr>
        <p:blipFill>
          <a:blip r:embed="rId5"/>
          <a:stretch>
            <a:fillRect/>
          </a:stretch>
        </p:blipFill>
        <p:spPr>
          <a:xfrm>
            <a:off x="4876800" y="2209165"/>
            <a:ext cx="8801735" cy="4912995"/>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nodeType="click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499745" y="419100"/>
            <a:ext cx="17611090"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5943600" y="876300"/>
            <a:ext cx="7299325" cy="1149350"/>
          </a:xfrm>
          <a:prstGeom prst="rect">
            <a:avLst/>
          </a:prstGeom>
          <a:noFill/>
        </p:spPr>
        <p:txBody>
          <a:bodyPr wrap="square" rtlCol="0">
            <a:noAutofit/>
          </a:bodyPr>
          <a:lstStyle/>
          <a:p>
            <a:pPr algn="dist"/>
            <a:r>
              <a:rPr lang="en-US" sz="7200" b="1" spc="-746">
                <a:solidFill>
                  <a:srgbClr val="764D3A"/>
                </a:solidFill>
                <a:latin typeface="Times New Roman" panose="02020603050405020304" charset="0"/>
                <a:cs typeface="Times New Roman" panose="02020603050405020304" charset="0"/>
                <a:sym typeface="+mn-ea"/>
              </a:rPr>
              <a:t>Mass  Mobilizasion</a:t>
            </a:r>
          </a:p>
        </p:txBody>
      </p:sp>
      <p:sp>
        <p:nvSpPr>
          <p:cNvPr id="6" name="Text Box 5"/>
          <p:cNvSpPr txBox="1"/>
          <p:nvPr/>
        </p:nvSpPr>
        <p:spPr>
          <a:xfrm>
            <a:off x="838200" y="7886700"/>
            <a:ext cx="17030065" cy="1419860"/>
          </a:xfrm>
          <a:prstGeom prst="rect">
            <a:avLst/>
          </a:prstGeom>
          <a:noFill/>
        </p:spPr>
        <p:txBody>
          <a:bodyPr wrap="square" rtlCol="0">
            <a:spAutoFit/>
          </a:bodyPr>
          <a:lstStyle/>
          <a:p>
            <a:pPr algn="ctr">
              <a:lnSpc>
                <a:spcPct val="90000"/>
              </a:lnSpc>
            </a:pPr>
            <a:r>
              <a:rPr lang="en-US" sz="4800" b="1">
                <a:solidFill>
                  <a:srgbClr val="734B2B"/>
                </a:solidFill>
                <a:latin typeface="Times New Roman" panose="02020603050405020304" charset="0"/>
                <a:cs typeface="Times New Roman" panose="02020603050405020304" charset="0"/>
              </a:rPr>
              <a:t>Students organized various protests to the pakistani soliders that gave us the power to regenarate the believe in freedom!</a:t>
            </a:r>
          </a:p>
        </p:txBody>
      </p:sp>
      <p:pic>
        <p:nvPicPr>
          <p:cNvPr id="8" name="Picture 7" descr="163408769715"/>
          <p:cNvPicPr>
            <a:picLocks noChangeAspect="1"/>
          </p:cNvPicPr>
          <p:nvPr/>
        </p:nvPicPr>
        <p:blipFill>
          <a:blip r:embed="rId4"/>
          <a:stretch>
            <a:fillRect/>
          </a:stretch>
        </p:blipFill>
        <p:spPr>
          <a:xfrm>
            <a:off x="4343400" y="2121535"/>
            <a:ext cx="10397490" cy="5489575"/>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000"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000"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txBody>
          <a:bodyPr/>
          <a:lstStyle/>
          <a:p>
            <a:endParaRPr lang="en-US"/>
          </a:p>
        </p:txBody>
      </p:sp>
      <p:sp>
        <p:nvSpPr>
          <p:cNvPr id="2" name="Text Box 1"/>
          <p:cNvSpPr txBox="1"/>
          <p:nvPr/>
        </p:nvSpPr>
        <p:spPr>
          <a:xfrm>
            <a:off x="1287780" y="1181100"/>
            <a:ext cx="7522845" cy="1457325"/>
          </a:xfrm>
          <a:prstGeom prst="rect">
            <a:avLst/>
          </a:prstGeom>
          <a:noFill/>
        </p:spPr>
        <p:txBody>
          <a:bodyPr wrap="square" rtlCol="0">
            <a:noAutofit/>
          </a:bodyPr>
          <a:lstStyle/>
          <a:p>
            <a:pPr algn="dist"/>
            <a:r>
              <a:rPr lang="en-US" sz="8800" b="1" u="sng" spc="-746">
                <a:solidFill>
                  <a:srgbClr val="764D3A"/>
                </a:solidFill>
                <a:effectLst/>
                <a:latin typeface="Times New Roman" panose="02020603050405020304" charset="0"/>
                <a:cs typeface="Times New Roman" panose="02020603050405020304" charset="0"/>
                <a:sym typeface="+mn-ea"/>
              </a:rPr>
              <a:t>For    Example...</a:t>
            </a:r>
          </a:p>
        </p:txBody>
      </p:sp>
      <p:sp>
        <p:nvSpPr>
          <p:cNvPr id="4" name="Text Box 3"/>
          <p:cNvSpPr txBox="1"/>
          <p:nvPr/>
        </p:nvSpPr>
        <p:spPr>
          <a:xfrm>
            <a:off x="2766695" y="3437890"/>
            <a:ext cx="12397105" cy="368300"/>
          </a:xfrm>
          <a:prstGeom prst="rect">
            <a:avLst/>
          </a:prstGeom>
          <a:noFill/>
        </p:spPr>
        <p:txBody>
          <a:bodyPr wrap="square" rtlCol="0">
            <a:spAutoFit/>
          </a:bodyPr>
          <a:lstStyle/>
          <a:p>
            <a:pPr marL="285750" indent="-285750">
              <a:buFont typeface="Wingdings" panose="05000000000000000000" charset="0"/>
              <a:buChar char="Ø"/>
            </a:pPr>
            <a:endParaRPr lang="en-US"/>
          </a:p>
        </p:txBody>
      </p:sp>
      <p:sp>
        <p:nvSpPr>
          <p:cNvPr id="5" name="Text Box 4"/>
          <p:cNvSpPr txBox="1"/>
          <p:nvPr/>
        </p:nvSpPr>
        <p:spPr>
          <a:xfrm>
            <a:off x="1219200" y="2781300"/>
            <a:ext cx="16269970" cy="7095490"/>
          </a:xfrm>
          <a:prstGeom prst="rect">
            <a:avLst/>
          </a:prstGeom>
          <a:noFill/>
        </p:spPr>
        <p:txBody>
          <a:bodyPr wrap="square" rtlCol="0">
            <a:noAutofit/>
          </a:bodyPr>
          <a:lstStyle/>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Non-cooperation Movement</a:t>
            </a:r>
          </a:p>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Language Movement of 1952</a:t>
            </a:r>
          </a:p>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Joined the Mukti Bahini</a:t>
            </a:r>
          </a:p>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Joined the Liberation Army</a:t>
            </a:r>
          </a:p>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Collaboration with Political Leaders</a:t>
            </a:r>
          </a:p>
          <a:p>
            <a:pPr marL="285750" indent="-285750">
              <a:buFont typeface="Wingdings" panose="05000000000000000000" charset="0"/>
              <a:buChar char="Ø"/>
            </a:pPr>
            <a:r>
              <a:rPr lang="en-US" sz="6000" b="1">
                <a:solidFill>
                  <a:srgbClr val="734B2B"/>
                </a:solidFill>
                <a:latin typeface="Times New Roman" panose="02020603050405020304" charset="0"/>
                <a:cs typeface="Times New Roman" panose="02020603050405020304" charset="0"/>
              </a:rPr>
              <a:t>Declaration of Independence (March 26, 1971)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6"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9"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additive="base">
                                        <p:cTn id="36"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3"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additive="base">
                                        <p:cTn id="42"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5">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476250" y="495300"/>
            <a:ext cx="17428845" cy="957008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sp>
        <p:nvSpPr>
          <p:cNvPr id="8" name="Text Box 7"/>
          <p:cNvSpPr txBox="1"/>
          <p:nvPr/>
        </p:nvSpPr>
        <p:spPr>
          <a:xfrm>
            <a:off x="860425" y="7200900"/>
            <a:ext cx="16742410" cy="2477770"/>
          </a:xfrm>
          <a:prstGeom prst="rect">
            <a:avLst/>
          </a:prstGeom>
          <a:noFill/>
        </p:spPr>
        <p:txBody>
          <a:bodyPr wrap="square" rtlCol="0">
            <a:noAutofit/>
          </a:bodyPr>
          <a:lstStyle/>
          <a:p>
            <a:pPr algn="ctr">
              <a:lnSpc>
                <a:spcPct val="70000"/>
              </a:lnSpc>
            </a:pPr>
            <a:r>
              <a:rPr lang="en-US" sz="6000" b="1"/>
              <a:t> </a:t>
            </a:r>
            <a:r>
              <a:rPr lang="en-US" sz="6000" b="1">
                <a:solidFill>
                  <a:srgbClr val="734B2B"/>
                </a:solidFill>
                <a:latin typeface="Times New Roman" panose="02020603050405020304" charset="0"/>
                <a:cs typeface="Times New Roman" panose="02020603050405020304" charset="0"/>
              </a:rPr>
              <a:t>Students played a vital role in supplying essential information to the Bangladeshi resistance forces, aiding them in strategizing their assaults and military operations.</a:t>
            </a:r>
          </a:p>
        </p:txBody>
      </p:sp>
      <p:pic>
        <p:nvPicPr>
          <p:cNvPr id="9" name="Picture 8" descr="400px-WarOfLiberationGerila"/>
          <p:cNvPicPr>
            <a:picLocks noChangeAspect="1"/>
          </p:cNvPicPr>
          <p:nvPr/>
        </p:nvPicPr>
        <p:blipFill>
          <a:blip r:embed="rId5"/>
          <a:stretch>
            <a:fillRect/>
          </a:stretch>
        </p:blipFill>
        <p:spPr>
          <a:xfrm>
            <a:off x="1475105" y="2162810"/>
            <a:ext cx="6983095" cy="4648200"/>
          </a:xfrm>
          <a:prstGeom prst="roundRect">
            <a:avLst/>
          </a:prstGeom>
        </p:spPr>
      </p:pic>
      <p:pic>
        <p:nvPicPr>
          <p:cNvPr id="10" name="Picture 9" descr="download (1)"/>
          <p:cNvPicPr>
            <a:picLocks noChangeAspect="1"/>
          </p:cNvPicPr>
          <p:nvPr/>
        </p:nvPicPr>
        <p:blipFill>
          <a:blip r:embed="rId6"/>
          <a:stretch>
            <a:fillRect/>
          </a:stretch>
        </p:blipFill>
        <p:spPr>
          <a:xfrm>
            <a:off x="9357360" y="2162175"/>
            <a:ext cx="7284085" cy="4648835"/>
          </a:xfrm>
          <a:prstGeom prst="roundRect">
            <a:avLst/>
          </a:prstGeom>
        </p:spPr>
      </p:pic>
      <p:sp>
        <p:nvSpPr>
          <p:cNvPr id="2" name="Text Box 1"/>
          <p:cNvSpPr txBox="1"/>
          <p:nvPr/>
        </p:nvSpPr>
        <p:spPr>
          <a:xfrm>
            <a:off x="4419600" y="800100"/>
            <a:ext cx="9490710" cy="1106805"/>
          </a:xfrm>
          <a:prstGeom prst="rect">
            <a:avLst/>
          </a:prstGeom>
          <a:noFill/>
        </p:spPr>
        <p:txBody>
          <a:bodyPr wrap="square" rtlCol="0">
            <a:spAutoFit/>
          </a:bodyPr>
          <a:lstStyle/>
          <a:p>
            <a:pPr algn="ctr"/>
            <a:r>
              <a:rPr lang="en-US" sz="6600" b="1">
                <a:solidFill>
                  <a:srgbClr val="734B2B"/>
                </a:solidFill>
                <a:latin typeface="Times New Roman" panose="02020603050405020304" charset="0"/>
                <a:cs typeface="Times New Roman" panose="02020603050405020304" charset="0"/>
              </a:rPr>
              <a:t>Active Advocacy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clickEffect">
                                  <p:stCondLst>
                                    <p:cond delay="0"/>
                                  </p:stCondLst>
                                  <p:childTnLst>
                                    <p:set>
                                      <p:cBhvr>
                                        <p:cTn id="6" dur="2000"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par>
                                <p:cTn id="9" presetID="7" presetClass="entr" presetSubtype="2" fill="hold" nodeType="withEffect">
                                  <p:stCondLst>
                                    <p:cond delay="0"/>
                                  </p:stCondLst>
                                  <p:childTnLst>
                                    <p:set>
                                      <p:cBhvr>
                                        <p:cTn id="10" dur="2000"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1+#ppt_w/2"/>
                                          </p:val>
                                        </p:tav>
                                        <p:tav tm="100000">
                                          <p:val>
                                            <p:strVal val="#ppt_x"/>
                                          </p:val>
                                        </p:tav>
                                      </p:tavLst>
                                    </p:anim>
                                    <p:anim calcmode="lin" valueType="num">
                                      <p:cBhvr additive="base">
                                        <p:cTn id="12" dur="2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nodeType="clickEffect">
                                  <p:stCondLst>
                                    <p:cond delay="0"/>
                                  </p:stCondLst>
                                  <p:iterate type="lt">
                                    <p:tmPct val="50000"/>
                                  </p:iterate>
                                  <p:childTnLst>
                                    <p:set>
                                      <p:cBhvr>
                                        <p:cTn id="16"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17"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19" dur="80"/>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49530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2819400" y="723900"/>
            <a:ext cx="12615545" cy="1568450"/>
          </a:xfrm>
          <a:prstGeom prst="rect">
            <a:avLst/>
          </a:prstGeom>
          <a:noFill/>
        </p:spPr>
        <p:txBody>
          <a:bodyPr wrap="square" rtlCol="0" anchor="t">
            <a:spAutoFit/>
          </a:bodyPr>
          <a:lstStyle/>
          <a:p>
            <a:pPr algn="dist"/>
            <a:r>
              <a:rPr lang="en-US" sz="9600" b="1" spc="-746">
                <a:solidFill>
                  <a:srgbClr val="764D3A"/>
                </a:solidFill>
                <a:latin typeface="Times New Roman" panose="02020603050405020304" charset="0"/>
                <a:cs typeface="Times New Roman" panose="02020603050405020304" charset="0"/>
                <a:sym typeface="+mn-ea"/>
              </a:rPr>
              <a:t>Humanitanian    Efforts</a:t>
            </a:r>
          </a:p>
        </p:txBody>
      </p:sp>
      <p:sp>
        <p:nvSpPr>
          <p:cNvPr id="6" name="Text Box 5"/>
          <p:cNvSpPr txBox="1"/>
          <p:nvPr/>
        </p:nvSpPr>
        <p:spPr>
          <a:xfrm>
            <a:off x="855980" y="7581900"/>
            <a:ext cx="16674465" cy="2084070"/>
          </a:xfrm>
          <a:prstGeom prst="rect">
            <a:avLst/>
          </a:prstGeom>
          <a:noFill/>
        </p:spPr>
        <p:txBody>
          <a:bodyPr wrap="square" rtlCol="0">
            <a:spAutoFit/>
          </a:bodyPr>
          <a:lstStyle/>
          <a:p>
            <a:pPr algn="ctr">
              <a:lnSpc>
                <a:spcPct val="80000"/>
              </a:lnSpc>
            </a:pPr>
            <a:r>
              <a:rPr lang="en-US" sz="5400" b="1">
                <a:solidFill>
                  <a:srgbClr val="734B2B"/>
                </a:solidFill>
                <a:latin typeface="Times New Roman" panose="02020603050405020304" charset="0"/>
                <a:cs typeface="Times New Roman" panose="02020603050405020304" charset="0"/>
              </a:rPr>
              <a:t>Students were not only involved in the armed resistance but also engaged in humanitarian </a:t>
            </a:r>
          </a:p>
          <a:p>
            <a:pPr algn="ctr">
              <a:lnSpc>
                <a:spcPct val="80000"/>
              </a:lnSpc>
            </a:pPr>
            <a:r>
              <a:rPr lang="en-US" sz="5400" b="1">
                <a:solidFill>
                  <a:srgbClr val="734B2B"/>
                </a:solidFill>
                <a:latin typeface="Times New Roman" panose="02020603050405020304" charset="0"/>
                <a:cs typeface="Times New Roman" panose="02020603050405020304" charset="0"/>
              </a:rPr>
              <a:t>efforts.</a:t>
            </a:r>
          </a:p>
        </p:txBody>
      </p:sp>
      <p:pic>
        <p:nvPicPr>
          <p:cNvPr id="7" name="Picture 6" descr="raghu_rai_liberation_war_photography"/>
          <p:cNvPicPr>
            <a:picLocks noChangeAspect="1"/>
          </p:cNvPicPr>
          <p:nvPr/>
        </p:nvPicPr>
        <p:blipFill>
          <a:blip r:embed="rId4"/>
          <a:stretch>
            <a:fillRect/>
          </a:stretch>
        </p:blipFill>
        <p:spPr>
          <a:xfrm>
            <a:off x="3276600" y="2373630"/>
            <a:ext cx="11643360" cy="5040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1" nodeType="clickEffect">
                                  <p:stCondLst>
                                    <p:cond delay="0"/>
                                  </p:stCondLst>
                                  <p:iterate type="lt">
                                    <p:tmPct val="0"/>
                                  </p:iterate>
                                  <p:childTnLst>
                                    <p:set>
                                      <p:cBhvr>
                                        <p:cTn id="18" dur="1" fill="hold">
                                          <p:stCondLst>
                                            <p:cond delay="0"/>
                                          </p:stCondLst>
                                        </p:cTn>
                                        <p:tgtEl>
                                          <p:spTgt spid="6"/>
                                        </p:tgtEl>
                                        <p:attrNameLst>
                                          <p:attrName>style.visibility</p:attrName>
                                        </p:attrNameLst>
                                      </p:cBhvr>
                                      <p:to>
                                        <p:strVal val="visible"/>
                                      </p:to>
                                    </p:set>
                                    <p:animEffect transition="in" filter="checkerboard(across)">
                                      <p:cBhvr>
                                        <p:cTn id="19" dur="500"/>
                                        <p:tgtEl>
                                          <p:spTgt spid="6"/>
                                        </p:tgtEl>
                                      </p:cBhvr>
                                    </p:animEffect>
                                  </p:childTnLst>
                                </p:cTn>
                              </p:par>
                              <p:par>
                                <p:cTn id="20" presetID="16" presetClass="emph" presetSubtype="0" fill="hold" grpId="0" nodeType="withEffect">
                                  <p:stCondLst>
                                    <p:cond delay="0"/>
                                  </p:stCondLst>
                                  <p:iterate type="lt">
                                    <p:tmPct val="4000"/>
                                  </p:iterate>
                                  <p:childTnLst>
                                    <p:set>
                                      <p:cBhvr override="childStyle">
                                        <p:cTn id="21" dur="500" fill="hold"/>
                                        <p:tgtEl>
                                          <p:spTgt spid="6"/>
                                        </p:tgtEl>
                                        <p:attrNameLst>
                                          <p:attrName>style.color</p:attrName>
                                        </p:attrNameLst>
                                      </p:cBhvr>
                                      <p:to>
                                        <p:clrVal>
                                          <a:schemeClr val="accent2"/>
                                        </p:clrVal>
                                      </p:to>
                                    </p:set>
                                    <p:set>
                                      <p:cBhvr>
                                        <p:cTn id="22" dur="500" fill="hold"/>
                                        <p:tgtEl>
                                          <p:spTgt spid="6"/>
                                        </p:tgtEl>
                                        <p:attrNameLst>
                                          <p:attrName>fillcolor</p:attrName>
                                        </p:attrNameLst>
                                      </p:cBhvr>
                                      <p:to>
                                        <p:clrVal>
                                          <a:schemeClr val="accent2"/>
                                        </p:clrVal>
                                      </p:to>
                                    </p:set>
                                    <p:set>
                                      <p:cBhvr>
                                        <p:cTn id="23"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5" name="Text Box 4"/>
          <p:cNvSpPr txBox="1"/>
          <p:nvPr/>
        </p:nvSpPr>
        <p:spPr>
          <a:xfrm>
            <a:off x="3510280" y="1181100"/>
            <a:ext cx="11557635" cy="1568450"/>
          </a:xfrm>
          <a:prstGeom prst="rect">
            <a:avLst/>
          </a:prstGeom>
          <a:noFill/>
        </p:spPr>
        <p:txBody>
          <a:bodyPr wrap="square" rtlCol="0" anchor="t">
            <a:spAutoFit/>
          </a:bodyPr>
          <a:lstStyle/>
          <a:p>
            <a:pPr algn="dist"/>
            <a:r>
              <a:rPr lang="en-US" sz="9600" b="1" spc="-746">
                <a:solidFill>
                  <a:srgbClr val="764D3A"/>
                </a:solidFill>
                <a:latin typeface="Times New Roman" panose="02020603050405020304" charset="0"/>
                <a:cs typeface="Times New Roman" panose="02020603050405020304" charset="0"/>
                <a:sym typeface="+mn-ea"/>
              </a:rPr>
              <a:t>Sacrifices   of   students</a:t>
            </a:r>
          </a:p>
        </p:txBody>
      </p:sp>
      <p:sp>
        <p:nvSpPr>
          <p:cNvPr id="7" name="Text Box 6"/>
          <p:cNvSpPr txBox="1"/>
          <p:nvPr/>
        </p:nvSpPr>
        <p:spPr>
          <a:xfrm>
            <a:off x="1067435" y="3451860"/>
            <a:ext cx="9466580" cy="5702300"/>
          </a:xfrm>
          <a:prstGeom prst="rect">
            <a:avLst/>
          </a:prstGeom>
          <a:noFill/>
        </p:spPr>
        <p:txBody>
          <a:bodyPr wrap="square" rtlCol="0">
            <a:noAutofit/>
          </a:bodyPr>
          <a:lstStyle/>
          <a:p>
            <a:pPr marL="285750" indent="-285750">
              <a:buFont typeface="Wingdings" panose="05000000000000000000" charset="0"/>
              <a:buChar char="Ø"/>
            </a:pPr>
            <a:r>
              <a:rPr lang="en-US" sz="5400" b="1"/>
              <a:t>Loss of Lives</a:t>
            </a:r>
          </a:p>
          <a:p>
            <a:pPr marL="285750" indent="-285750">
              <a:buFont typeface="Wingdings" panose="05000000000000000000" charset="0"/>
              <a:buChar char="Ø"/>
            </a:pPr>
            <a:r>
              <a:rPr lang="en-US" sz="5400" b="1"/>
              <a:t>Torture and Persecution</a:t>
            </a:r>
          </a:p>
          <a:p>
            <a:pPr marL="285750" indent="-285750">
              <a:buFont typeface="Wingdings" panose="05000000000000000000" charset="0"/>
              <a:buChar char="Ø"/>
            </a:pPr>
            <a:r>
              <a:rPr lang="en-US" sz="5400" b="1"/>
              <a:t>Loss of Normalcy</a:t>
            </a:r>
          </a:p>
          <a:p>
            <a:pPr marL="285750" indent="-285750">
              <a:buFont typeface="Wingdings" panose="05000000000000000000" charset="0"/>
              <a:buChar char="Ø"/>
            </a:pPr>
            <a:r>
              <a:rPr lang="en-US" sz="5400" b="1"/>
              <a:t>Separation from Families</a:t>
            </a:r>
          </a:p>
          <a:p>
            <a:pPr marL="285750" indent="-285750">
              <a:buFont typeface="Wingdings" panose="05000000000000000000" charset="0"/>
              <a:buChar char="Ø"/>
            </a:pPr>
            <a:r>
              <a:rPr lang="en-US" sz="5400" b="1"/>
              <a:t>Separation from Families</a:t>
            </a:r>
          </a:p>
          <a:p>
            <a:pPr marL="285750" indent="-285750">
              <a:buFont typeface="Wingdings" panose="05000000000000000000" charset="0"/>
              <a:buChar char="Ø"/>
            </a:pPr>
            <a:r>
              <a:rPr lang="en-US" sz="5400" b="1"/>
              <a:t>Moral and Emotional Damage</a:t>
            </a:r>
          </a:p>
        </p:txBody>
      </p:sp>
      <p:pic>
        <p:nvPicPr>
          <p:cNvPr id="8" name="Picture 7" descr="w7u8w8m1996a1"/>
          <p:cNvPicPr>
            <a:picLocks noChangeAspect="1"/>
          </p:cNvPicPr>
          <p:nvPr/>
        </p:nvPicPr>
        <p:blipFill>
          <a:blip r:embed="rId4"/>
          <a:stretch>
            <a:fillRect/>
          </a:stretch>
        </p:blipFill>
        <p:spPr>
          <a:xfrm>
            <a:off x="10685145" y="2857500"/>
            <a:ext cx="6485890" cy="6226175"/>
          </a:xfrm>
          <a:prstGeom prst="round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5" fill="hold" nodeType="clickEffect">
                                  <p:stCondLst>
                                    <p:cond delay="0"/>
                                  </p:stCondLst>
                                  <p:childTnLst>
                                    <p:set>
                                      <p:cBhvr>
                                        <p:cTn id="12" dur="1000" fill="hold">
                                          <p:stCondLst>
                                            <p:cond delay="0"/>
                                          </p:stCondLst>
                                        </p:cTn>
                                        <p:tgtEl>
                                          <p:spTgt spid="8"/>
                                        </p:tgtEl>
                                        <p:attrNameLst>
                                          <p:attrName>style.visibility</p:attrName>
                                        </p:attrNameLst>
                                      </p:cBhvr>
                                      <p:to>
                                        <p:strVal val="visible"/>
                                      </p:to>
                                    </p:set>
                                    <p:animEffect transition="in" filter="checkerboard(down)">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7">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 calcmode="lin" valueType="num">
                                      <p:cBhvr additive="base">
                                        <p:cTn id="22"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7">
                                            <p:txEl>
                                              <p:pRg st="1" end="1"/>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 calcmode="lin" valueType="num">
                                      <p:cBhvr additive="base">
                                        <p:cTn id="26"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7">
                                            <p:txEl>
                                              <p:pRg st="2" end="2"/>
                                            </p:txEl>
                                          </p:spTgt>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7">
                                            <p:txEl>
                                              <p:pRg st="3" end="3"/>
                                            </p:txEl>
                                          </p:spTgt>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 calcmode="lin" valueType="num">
                                      <p:cBhvr additive="base">
                                        <p:cTn id="34"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7">
                                            <p:txEl>
                                              <p:pRg st="4" end="4"/>
                                            </p:txEl>
                                          </p:spTgt>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 calcmode="lin" valueType="num">
                                      <p:cBhvr additive="base">
                                        <p:cTn id="38"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426720"/>
            <a:ext cx="17085945" cy="958342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4" name="Text Box 3"/>
          <p:cNvSpPr txBox="1"/>
          <p:nvPr/>
        </p:nvSpPr>
        <p:spPr>
          <a:xfrm>
            <a:off x="1140460" y="800100"/>
            <a:ext cx="15676880" cy="3328670"/>
          </a:xfrm>
          <a:prstGeom prst="rect">
            <a:avLst/>
          </a:prstGeom>
          <a:noFill/>
        </p:spPr>
        <p:txBody>
          <a:bodyPr wrap="square" rtlCol="0">
            <a:noAutofit/>
          </a:bodyPr>
          <a:lstStyle/>
          <a:p>
            <a:pPr algn="ctr">
              <a:lnSpc>
                <a:spcPct val="80000"/>
              </a:lnSpc>
            </a:pPr>
            <a:r>
              <a:rPr lang="en-US" sz="8800" b="1" spc="-746">
                <a:solidFill>
                  <a:srgbClr val="764D3A"/>
                </a:solidFill>
                <a:latin typeface="Times New Roman" panose="02020603050405020304" charset="0"/>
                <a:cs typeface="Times New Roman" panose="02020603050405020304" charset="0"/>
                <a:sym typeface="+mn-ea"/>
              </a:rPr>
              <a:t>But    after    all  of this   sacrifices ,</a:t>
            </a:r>
          </a:p>
          <a:p>
            <a:pPr algn="ctr">
              <a:lnSpc>
                <a:spcPct val="80000"/>
              </a:lnSpc>
            </a:pPr>
            <a:r>
              <a:rPr lang="en-US" sz="8800" b="1" spc="-746">
                <a:solidFill>
                  <a:srgbClr val="764D3A"/>
                </a:solidFill>
                <a:latin typeface="Times New Roman" panose="02020603050405020304" charset="0"/>
                <a:cs typeface="Times New Roman" panose="02020603050405020304" charset="0"/>
                <a:sym typeface="+mn-ea"/>
              </a:rPr>
              <a:t>we    achieve   our </a:t>
            </a:r>
          </a:p>
          <a:p>
            <a:pPr algn="ctr">
              <a:lnSpc>
                <a:spcPct val="80000"/>
              </a:lnSpc>
            </a:pPr>
            <a:r>
              <a:rPr lang="en-US" sz="8800" b="1" spc="-746">
                <a:solidFill>
                  <a:srgbClr val="764D3A"/>
                </a:solidFill>
                <a:latin typeface="Times New Roman" panose="02020603050405020304" charset="0"/>
                <a:cs typeface="Times New Roman" panose="02020603050405020304" charset="0"/>
                <a:sym typeface="+mn-ea"/>
              </a:rPr>
              <a:t>INDEPENDENCE!</a:t>
            </a:r>
          </a:p>
        </p:txBody>
      </p:sp>
      <p:pic>
        <p:nvPicPr>
          <p:cNvPr id="5" name="Picture 4" descr="images"/>
          <p:cNvPicPr>
            <a:picLocks noChangeAspect="1"/>
          </p:cNvPicPr>
          <p:nvPr/>
        </p:nvPicPr>
        <p:blipFill>
          <a:blip r:embed="rId4"/>
          <a:stretch>
            <a:fillRect/>
          </a:stretch>
        </p:blipFill>
        <p:spPr>
          <a:xfrm>
            <a:off x="3200400" y="4381500"/>
            <a:ext cx="12038330" cy="49987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990600" y="876300"/>
            <a:ext cx="15957550" cy="882459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2" name="Text Box 1"/>
          <p:cNvSpPr txBox="1"/>
          <p:nvPr/>
        </p:nvSpPr>
        <p:spPr>
          <a:xfrm>
            <a:off x="0" y="3619500"/>
            <a:ext cx="18318480" cy="2214880"/>
          </a:xfrm>
          <a:prstGeom prst="rect">
            <a:avLst/>
          </a:prstGeom>
          <a:noFill/>
        </p:spPr>
        <p:txBody>
          <a:bodyPr wrap="square" rtlCol="0">
            <a:spAutoFit/>
          </a:bodyPr>
          <a:lstStyle/>
          <a:p>
            <a:pPr algn="ctr"/>
            <a:r>
              <a:rPr lang="en-US" sz="13800" b="1" spc="-746">
                <a:solidFill>
                  <a:srgbClr val="764D3A"/>
                </a:solidFill>
                <a:latin typeface="Times New Roman" panose="02020603050405020304" charset="0"/>
                <a:cs typeface="Times New Roman" panose="02020603050405020304" charset="0"/>
                <a:sym typeface="+mn-ea"/>
              </a:rPr>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2000"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style.rotation</p:attrName>
                                        </p:attrNameLst>
                                      </p:cBhvr>
                                      <p:tavLst>
                                        <p:tav tm="0">
                                          <p:val>
                                            <p:fltVal val="90"/>
                                          </p:val>
                                        </p:tav>
                                        <p:tav tm="100000">
                                          <p:val>
                                            <p:fltVal val="0"/>
                                          </p:val>
                                        </p:tav>
                                      </p:tavLst>
                                    </p:anim>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600710" y="426720"/>
            <a:ext cx="17085945" cy="9327515"/>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4"/>
            <a:stretch>
              <a:fillRect/>
            </a:stretch>
          </a:blipFill>
        </p:spPr>
      </p:sp>
      <p:sp>
        <p:nvSpPr>
          <p:cNvPr id="2" name="Text Box 1"/>
          <p:cNvSpPr txBox="1"/>
          <p:nvPr/>
        </p:nvSpPr>
        <p:spPr>
          <a:xfrm>
            <a:off x="1457960" y="1644650"/>
            <a:ext cx="15192375" cy="7546340"/>
          </a:xfrm>
          <a:prstGeom prst="rect">
            <a:avLst/>
          </a:prstGeom>
          <a:noFill/>
        </p:spPr>
        <p:txBody>
          <a:bodyPr wrap="square" rtlCol="0">
            <a:noAutofit/>
          </a:bodyPr>
          <a:lstStyle/>
          <a:p>
            <a:pPr algn="ctr"/>
            <a:r>
              <a:rPr lang="en-US" sz="4800" b="1"/>
              <a:t>The students played a crucial role by providing vital intelligence, actively participating in armed resistance, and mobilizing mass support. Their resilience, marked by sacrifices in lives and disrupted academic pursuits, was instrumental in securing victory and establishing Bangladesh's independence on December 16, 1971. The enduring celebration of their leadership and commitment to justice highlights the profound significance of the students' contribution as a defining chapter in Bangladesh's history.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8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8811841" y="4104434"/>
            <a:ext cx="694787" cy="694787"/>
            <a:chOff x="0" y="0"/>
            <a:chExt cx="812800" cy="812800"/>
          </a:xfrm>
        </p:grpSpPr>
        <p:sp>
          <p:nvSpPr>
            <p:cNvPr id="4" name="Freeform 4"/>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64D3A"/>
            </a:solidFill>
          </p:spPr>
        </p:sp>
        <p:sp>
          <p:nvSpPr>
            <p:cNvPr id="5" name="TextBox 5"/>
            <p:cNvSpPr txBox="1"/>
            <p:nvPr/>
          </p:nvSpPr>
          <p:spPr>
            <a:xfrm>
              <a:off x="203200" y="-38100"/>
              <a:ext cx="406400" cy="749300"/>
            </a:xfrm>
            <a:prstGeom prst="rect">
              <a:avLst/>
            </a:prstGeom>
          </p:spPr>
          <p:txBody>
            <a:bodyPr lIns="50800" tIns="50800" rIns="50800" bIns="50800" rtlCol="0" anchor="ctr"/>
            <a:lstStyle/>
            <a:p>
              <a:pPr algn="ctr">
                <a:lnSpc>
                  <a:spcPts val="2660"/>
                </a:lnSpc>
                <a:spcBef>
                  <a:spcPct val="0"/>
                </a:spcBef>
              </a:pPr>
              <a:endParaRPr/>
            </a:p>
          </p:txBody>
        </p:sp>
      </p:grpSp>
      <p:grpSp>
        <p:nvGrpSpPr>
          <p:cNvPr id="6" name="Group 6"/>
          <p:cNvGrpSpPr/>
          <p:nvPr/>
        </p:nvGrpSpPr>
        <p:grpSpPr>
          <a:xfrm>
            <a:off x="8811841" y="5819924"/>
            <a:ext cx="694787" cy="694787"/>
            <a:chOff x="0" y="0"/>
            <a:chExt cx="812800" cy="812800"/>
          </a:xfrm>
        </p:grpSpPr>
        <p:sp>
          <p:nvSpPr>
            <p:cNvPr id="7" name="Freeform 7"/>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64D3A"/>
            </a:solidFill>
          </p:spPr>
        </p:sp>
        <p:sp>
          <p:nvSpPr>
            <p:cNvPr id="8" name="TextBox 8"/>
            <p:cNvSpPr txBox="1"/>
            <p:nvPr/>
          </p:nvSpPr>
          <p:spPr>
            <a:xfrm>
              <a:off x="203200" y="-38100"/>
              <a:ext cx="406400" cy="749300"/>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8811841" y="7591205"/>
            <a:ext cx="725256" cy="725256"/>
            <a:chOff x="0" y="0"/>
            <a:chExt cx="812800" cy="812800"/>
          </a:xfrm>
        </p:grpSpPr>
        <p:sp>
          <p:nvSpPr>
            <p:cNvPr id="10" name="Freeform 10"/>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64D3A"/>
            </a:solidFill>
          </p:spPr>
        </p:sp>
        <p:sp>
          <p:nvSpPr>
            <p:cNvPr id="11" name="TextBox 11"/>
            <p:cNvSpPr txBox="1"/>
            <p:nvPr/>
          </p:nvSpPr>
          <p:spPr>
            <a:xfrm>
              <a:off x="203200" y="-38100"/>
              <a:ext cx="406400" cy="749300"/>
            </a:xfrm>
            <a:prstGeom prst="rect">
              <a:avLst/>
            </a:prstGeom>
          </p:spPr>
          <p:txBody>
            <a:bodyPr lIns="50800" tIns="50800" rIns="50800" bIns="50800" rtlCol="0" anchor="ctr"/>
            <a:lstStyle/>
            <a:p>
              <a:pPr algn="ctr">
                <a:lnSpc>
                  <a:spcPts val="2660"/>
                </a:lnSpc>
              </a:pPr>
              <a:endParaRPr/>
            </a:p>
          </p:txBody>
        </p:sp>
      </p:grpSp>
      <p:sp>
        <p:nvSpPr>
          <p:cNvPr id="12" name="TextBox 12"/>
          <p:cNvSpPr txBox="1"/>
          <p:nvPr/>
        </p:nvSpPr>
        <p:spPr>
          <a:xfrm>
            <a:off x="3353676" y="0"/>
            <a:ext cx="13181724" cy="2801620"/>
          </a:xfrm>
          <a:prstGeom prst="rect">
            <a:avLst/>
          </a:prstGeom>
        </p:spPr>
        <p:txBody>
          <a:bodyPr wrap="square" lIns="0" tIns="0" rIns="0" bIns="0" rtlCol="0" anchor="t">
            <a:spAutoFit/>
          </a:bodyPr>
          <a:lstStyle/>
          <a:p>
            <a:pPr algn="ctr">
              <a:lnSpc>
                <a:spcPts val="10925"/>
              </a:lnSpc>
            </a:pPr>
            <a:r>
              <a:rPr lang="en-US" sz="7800" dirty="0">
                <a:solidFill>
                  <a:srgbClr val="000000"/>
                </a:solidFill>
                <a:latin typeface="Canva Sans Bold" panose="020B0803030501040103"/>
              </a:rPr>
              <a:t>Many movement </a:t>
            </a:r>
          </a:p>
          <a:p>
            <a:pPr algn="ctr">
              <a:lnSpc>
                <a:spcPts val="10925"/>
              </a:lnSpc>
              <a:spcBef>
                <a:spcPct val="0"/>
              </a:spcBef>
            </a:pPr>
            <a:r>
              <a:rPr lang="en-US" sz="7800" dirty="0">
                <a:solidFill>
                  <a:srgbClr val="000000"/>
                </a:solidFill>
                <a:latin typeface="Canva Sans Bold" panose="020B0803030501040103"/>
              </a:rPr>
              <a:t>were occurred (1952-1971)</a:t>
            </a:r>
          </a:p>
        </p:txBody>
      </p:sp>
      <p:sp>
        <p:nvSpPr>
          <p:cNvPr id="13" name="TextBox 13"/>
          <p:cNvSpPr txBox="1"/>
          <p:nvPr/>
        </p:nvSpPr>
        <p:spPr>
          <a:xfrm>
            <a:off x="2992755" y="2818130"/>
            <a:ext cx="12338685" cy="1086485"/>
          </a:xfrm>
          <a:prstGeom prst="rect">
            <a:avLst/>
          </a:prstGeom>
        </p:spPr>
        <p:txBody>
          <a:bodyPr wrap="square" lIns="0" tIns="0" rIns="0" bIns="0" rtlCol="0" anchor="t">
            <a:spAutoFit/>
          </a:bodyPr>
          <a:lstStyle/>
          <a:p>
            <a:pPr algn="ctr">
              <a:lnSpc>
                <a:spcPts val="8475"/>
              </a:lnSpc>
              <a:spcBef>
                <a:spcPct val="0"/>
              </a:spcBef>
            </a:pPr>
            <a:r>
              <a:rPr lang="en-US" sz="6055" dirty="0">
                <a:solidFill>
                  <a:srgbClr val="000000"/>
                </a:solidFill>
                <a:latin typeface="Canva Sans Bold" panose="020B0803030501040103"/>
              </a:rPr>
              <a:t>Language movement of 1952 </a:t>
            </a:r>
          </a:p>
        </p:txBody>
      </p:sp>
      <p:sp>
        <p:nvSpPr>
          <p:cNvPr id="14" name="TextBox 14"/>
          <p:cNvSpPr txBox="1"/>
          <p:nvPr/>
        </p:nvSpPr>
        <p:spPr>
          <a:xfrm>
            <a:off x="3810000" y="4573134"/>
            <a:ext cx="11915172" cy="1017394"/>
          </a:xfrm>
          <a:prstGeom prst="rect">
            <a:avLst/>
          </a:prstGeom>
        </p:spPr>
        <p:txBody>
          <a:bodyPr wrap="square" lIns="0" tIns="0" rIns="0" bIns="0" rtlCol="0" anchor="t">
            <a:spAutoFit/>
          </a:bodyPr>
          <a:lstStyle/>
          <a:p>
            <a:pPr algn="ctr">
              <a:lnSpc>
                <a:spcPts val="8450"/>
              </a:lnSpc>
              <a:spcBef>
                <a:spcPct val="0"/>
              </a:spcBef>
            </a:pPr>
            <a:r>
              <a:rPr lang="en-US" sz="6035" dirty="0">
                <a:solidFill>
                  <a:srgbClr val="FF3131"/>
                </a:solidFill>
                <a:latin typeface="Canva Sans Bold" panose="020B0803030501040103"/>
              </a:rPr>
              <a:t>Student movement of  1962</a:t>
            </a:r>
          </a:p>
        </p:txBody>
      </p:sp>
      <p:sp>
        <p:nvSpPr>
          <p:cNvPr id="15" name="TextBox 15"/>
          <p:cNvSpPr txBox="1"/>
          <p:nvPr/>
        </p:nvSpPr>
        <p:spPr>
          <a:xfrm>
            <a:off x="5181410" y="6417408"/>
            <a:ext cx="8711373" cy="946991"/>
          </a:xfrm>
          <a:prstGeom prst="rect">
            <a:avLst/>
          </a:prstGeom>
        </p:spPr>
        <p:txBody>
          <a:bodyPr wrap="square" lIns="0" tIns="0" rIns="0" bIns="0" rtlCol="0" anchor="t">
            <a:spAutoFit/>
          </a:bodyPr>
          <a:lstStyle/>
          <a:p>
            <a:pPr algn="ctr">
              <a:lnSpc>
                <a:spcPts val="7915"/>
              </a:lnSpc>
              <a:spcBef>
                <a:spcPct val="0"/>
              </a:spcBef>
            </a:pPr>
            <a:r>
              <a:rPr lang="en-US" sz="5655" dirty="0">
                <a:solidFill>
                  <a:srgbClr val="000000"/>
                </a:solidFill>
                <a:latin typeface="Canva Sans Bold" panose="020B0803030501040103"/>
              </a:rPr>
              <a:t>Mass uprising of 1969</a:t>
            </a:r>
          </a:p>
        </p:txBody>
      </p:sp>
      <p:sp>
        <p:nvSpPr>
          <p:cNvPr id="16" name="TextBox 16"/>
          <p:cNvSpPr txBox="1"/>
          <p:nvPr/>
        </p:nvSpPr>
        <p:spPr>
          <a:xfrm>
            <a:off x="5679242" y="8191279"/>
            <a:ext cx="7307379" cy="895240"/>
          </a:xfrm>
          <a:prstGeom prst="rect">
            <a:avLst/>
          </a:prstGeom>
        </p:spPr>
        <p:txBody>
          <a:bodyPr lIns="0" tIns="0" rIns="0" bIns="0" rtlCol="0" anchor="t">
            <a:spAutoFit/>
          </a:bodyPr>
          <a:lstStyle/>
          <a:p>
            <a:pPr algn="ctr">
              <a:lnSpc>
                <a:spcPts val="7385"/>
              </a:lnSpc>
              <a:spcBef>
                <a:spcPct val="0"/>
              </a:spcBef>
            </a:pPr>
            <a:r>
              <a:rPr lang="en-US" sz="5275" dirty="0">
                <a:solidFill>
                  <a:srgbClr val="000000"/>
                </a:solidFill>
                <a:latin typeface="Canva Sans Bold" panose="020B0803030501040103"/>
              </a:rPr>
              <a:t>Liberation War of 1971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204595" y="952500"/>
            <a:ext cx="15666720" cy="8260080"/>
          </a:xfrm>
          <a:custGeom>
            <a:avLst/>
            <a:gdLst/>
            <a:ahLst/>
            <a:cxnLst/>
            <a:rect l="l" t="t" r="r" b="b"/>
            <a:pathLst>
              <a:path w="12422038" h="8229600">
                <a:moveTo>
                  <a:pt x="0" y="0"/>
                </a:moveTo>
                <a:lnTo>
                  <a:pt x="12422038" y="0"/>
                </a:lnTo>
                <a:lnTo>
                  <a:pt x="12422038" y="8229600"/>
                </a:lnTo>
                <a:lnTo>
                  <a:pt x="0" y="8229600"/>
                </a:lnTo>
                <a:lnTo>
                  <a:pt x="0" y="0"/>
                </a:lnTo>
                <a:close/>
              </a:path>
            </a:pathLst>
          </a:custGeom>
          <a:blipFill>
            <a:blip r:embed="rId3"/>
            <a:stretch>
              <a:fillRect/>
            </a:stretch>
          </a:blipFill>
        </p:spPr>
      </p:sp>
      <p:sp>
        <p:nvSpPr>
          <p:cNvPr id="4" name="Text Box 3"/>
          <p:cNvSpPr txBox="1"/>
          <p:nvPr/>
        </p:nvSpPr>
        <p:spPr>
          <a:xfrm>
            <a:off x="1646555" y="1866900"/>
            <a:ext cx="14963140" cy="4523105"/>
          </a:xfrm>
          <a:prstGeom prst="rect">
            <a:avLst/>
          </a:prstGeom>
          <a:noFill/>
        </p:spPr>
        <p:txBody>
          <a:bodyPr wrap="square" rtlCol="0" anchor="t">
            <a:spAutoFit/>
          </a:bodyPr>
          <a:lstStyle/>
          <a:p>
            <a:pPr algn="ctr"/>
            <a:r>
              <a:rPr lang="en-US" sz="9600" b="1" spc="-746">
                <a:solidFill>
                  <a:srgbClr val="764D3A"/>
                </a:solidFill>
                <a:latin typeface="Times New Roman" panose="02020603050405020304" charset="0"/>
                <a:cs typeface="Times New Roman" panose="02020603050405020304" charset="0"/>
                <a:sym typeface="+mn-ea"/>
              </a:rPr>
              <a:t>On    that    final    note ,</a:t>
            </a:r>
          </a:p>
          <a:p>
            <a:pPr algn="ctr"/>
            <a:r>
              <a:rPr lang="en-US" sz="9600" b="1" spc="-746">
                <a:solidFill>
                  <a:srgbClr val="764D3A"/>
                </a:solidFill>
                <a:latin typeface="Times New Roman" panose="02020603050405020304" charset="0"/>
                <a:cs typeface="Times New Roman" panose="02020603050405020304" charset="0"/>
                <a:sym typeface="+mn-ea"/>
              </a:rPr>
              <a:t>     I    would     like   conclude    </a:t>
            </a:r>
          </a:p>
          <a:p>
            <a:pPr algn="ctr"/>
            <a:r>
              <a:rPr lang="en-US" sz="9600" b="1" spc="-746">
                <a:solidFill>
                  <a:srgbClr val="764D3A"/>
                </a:solidFill>
                <a:latin typeface="Times New Roman" panose="02020603050405020304" charset="0"/>
                <a:cs typeface="Times New Roman" panose="02020603050405020304" charset="0"/>
                <a:sym typeface="+mn-ea"/>
              </a:rPr>
              <a:t>my   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1" nodeType="click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23157886" y="10810387"/>
            <a:ext cx="4408900" cy="5246370"/>
            <a:chOff x="0" y="0"/>
            <a:chExt cx="3790950" cy="4511040"/>
          </a:xfrm>
        </p:grpSpPr>
        <p:sp>
          <p:nvSpPr>
            <p:cNvPr id="4" name="Freeform 4"/>
            <p:cNvSpPr/>
            <p:nvPr/>
          </p:nvSpPr>
          <p:spPr>
            <a:xfrm>
              <a:off x="158750" y="158750"/>
              <a:ext cx="3473450" cy="4193540"/>
            </a:xfrm>
            <a:custGeom>
              <a:avLst/>
              <a:gdLst/>
              <a:ahLst/>
              <a:cxnLst/>
              <a:rect l="l" t="t" r="r" b="b"/>
              <a:pathLst>
                <a:path w="3473450" h="4193540">
                  <a:moveTo>
                    <a:pt x="0" y="0"/>
                  </a:moveTo>
                  <a:lnTo>
                    <a:pt x="3473450" y="0"/>
                  </a:lnTo>
                  <a:lnTo>
                    <a:pt x="3473450" y="4193540"/>
                  </a:lnTo>
                  <a:lnTo>
                    <a:pt x="0" y="4193540"/>
                  </a:lnTo>
                  <a:close/>
                </a:path>
              </a:pathLst>
            </a:custGeom>
            <a:blipFill>
              <a:blip r:embed="rId3"/>
              <a:stretch>
                <a:fillRect l="-1302" r="-1302"/>
              </a:stretch>
            </a:blipFill>
          </p:spPr>
        </p:sp>
      </p:grpSp>
      <p:grpSp>
        <p:nvGrpSpPr>
          <p:cNvPr id="5" name="Group 5"/>
          <p:cNvGrpSpPr/>
          <p:nvPr/>
        </p:nvGrpSpPr>
        <p:grpSpPr>
          <a:xfrm>
            <a:off x="-9677400" y="11772900"/>
            <a:ext cx="4408900" cy="5246370"/>
            <a:chOff x="0" y="0"/>
            <a:chExt cx="3790950" cy="4511040"/>
          </a:xfrm>
        </p:grpSpPr>
        <p:sp>
          <p:nvSpPr>
            <p:cNvPr id="6" name="Freeform 6"/>
            <p:cNvSpPr/>
            <p:nvPr/>
          </p:nvSpPr>
          <p:spPr>
            <a:xfrm>
              <a:off x="158750" y="158750"/>
              <a:ext cx="3473450" cy="4193540"/>
            </a:xfrm>
            <a:custGeom>
              <a:avLst/>
              <a:gdLst/>
              <a:ahLst/>
              <a:cxnLst/>
              <a:rect l="l" t="t" r="r" b="b"/>
              <a:pathLst>
                <a:path w="3473450" h="4193540">
                  <a:moveTo>
                    <a:pt x="0" y="0"/>
                  </a:moveTo>
                  <a:lnTo>
                    <a:pt x="3473450" y="0"/>
                  </a:lnTo>
                  <a:lnTo>
                    <a:pt x="3473450" y="4193540"/>
                  </a:lnTo>
                  <a:lnTo>
                    <a:pt x="0" y="4193540"/>
                  </a:lnTo>
                  <a:close/>
                </a:path>
              </a:pathLst>
            </a:custGeom>
            <a:blipFill>
              <a:blip r:embed="rId4"/>
              <a:stretch>
                <a:fillRect t="-3085" b="-3085"/>
              </a:stretch>
            </a:blipFill>
          </p:spPr>
        </p:sp>
      </p:grpSp>
      <p:sp>
        <p:nvSpPr>
          <p:cNvPr id="7" name="Freeform 7"/>
          <p:cNvSpPr/>
          <p:nvPr/>
        </p:nvSpPr>
        <p:spPr>
          <a:xfrm>
            <a:off x="-9677400" y="-16725900"/>
            <a:ext cx="5056245" cy="3800611"/>
          </a:xfrm>
          <a:custGeom>
            <a:avLst/>
            <a:gdLst/>
            <a:ahLst/>
            <a:cxnLst/>
            <a:rect l="l" t="t" r="r" b="b"/>
            <a:pathLst>
              <a:path w="5056245" h="3800611">
                <a:moveTo>
                  <a:pt x="0" y="0"/>
                </a:moveTo>
                <a:lnTo>
                  <a:pt x="5056245" y="0"/>
                </a:lnTo>
                <a:lnTo>
                  <a:pt x="5056245" y="3800611"/>
                </a:lnTo>
                <a:lnTo>
                  <a:pt x="0" y="3800611"/>
                </a:lnTo>
                <a:lnTo>
                  <a:pt x="0" y="0"/>
                </a:lnTo>
                <a:close/>
              </a:path>
            </a:pathLst>
          </a:custGeom>
          <a:blipFill>
            <a:blip r:embed="rId5"/>
            <a:stretch>
              <a:fillRect/>
            </a:stretch>
          </a:blipFill>
        </p:spPr>
      </p:sp>
      <p:sp>
        <p:nvSpPr>
          <p:cNvPr id="8" name="Freeform 8"/>
          <p:cNvSpPr/>
          <p:nvPr/>
        </p:nvSpPr>
        <p:spPr>
          <a:xfrm>
            <a:off x="7943848" y="22788258"/>
            <a:ext cx="4007711" cy="3246246"/>
          </a:xfrm>
          <a:custGeom>
            <a:avLst/>
            <a:gdLst/>
            <a:ahLst/>
            <a:cxnLst/>
            <a:rect l="l" t="t" r="r" b="b"/>
            <a:pathLst>
              <a:path w="4007711" h="3246246">
                <a:moveTo>
                  <a:pt x="0" y="0"/>
                </a:moveTo>
                <a:lnTo>
                  <a:pt x="4007712" y="0"/>
                </a:lnTo>
                <a:lnTo>
                  <a:pt x="4007712" y="3246246"/>
                </a:lnTo>
                <a:lnTo>
                  <a:pt x="0" y="3246246"/>
                </a:lnTo>
                <a:lnTo>
                  <a:pt x="0" y="0"/>
                </a:lnTo>
                <a:close/>
              </a:path>
            </a:pathLst>
          </a:custGeom>
          <a:blipFill>
            <a:blip r:embed="rId6"/>
            <a:stretch>
              <a:fillRect/>
            </a:stretch>
          </a:blipFill>
        </p:spPr>
      </p:sp>
      <p:sp>
        <p:nvSpPr>
          <p:cNvPr id="9" name="Freeform 9"/>
          <p:cNvSpPr/>
          <p:nvPr/>
        </p:nvSpPr>
        <p:spPr>
          <a:xfrm>
            <a:off x="8399554" y="-13315205"/>
            <a:ext cx="4810732" cy="3207154"/>
          </a:xfrm>
          <a:custGeom>
            <a:avLst/>
            <a:gdLst/>
            <a:ahLst/>
            <a:cxnLst/>
            <a:rect l="l" t="t" r="r" b="b"/>
            <a:pathLst>
              <a:path w="4810732" h="3207154">
                <a:moveTo>
                  <a:pt x="0" y="0"/>
                </a:moveTo>
                <a:lnTo>
                  <a:pt x="4810732" y="0"/>
                </a:lnTo>
                <a:lnTo>
                  <a:pt x="4810732" y="3207154"/>
                </a:lnTo>
                <a:lnTo>
                  <a:pt x="0" y="3207154"/>
                </a:lnTo>
                <a:lnTo>
                  <a:pt x="0" y="0"/>
                </a:lnTo>
                <a:close/>
              </a:path>
            </a:pathLst>
          </a:custGeom>
          <a:blipFill>
            <a:blip r:embed="rId7"/>
            <a:stretch>
              <a:fillRect/>
            </a:stretch>
          </a:blipFill>
        </p:spPr>
      </p:sp>
      <p:grpSp>
        <p:nvGrpSpPr>
          <p:cNvPr id="10" name="Group 10"/>
          <p:cNvGrpSpPr/>
          <p:nvPr/>
        </p:nvGrpSpPr>
        <p:grpSpPr>
          <a:xfrm>
            <a:off x="-8587823" y="6784408"/>
            <a:ext cx="1438545" cy="1438545"/>
            <a:chOff x="0" y="0"/>
            <a:chExt cx="812800" cy="812800"/>
          </a:xfrm>
        </p:grpSpPr>
        <p:sp>
          <p:nvSpPr>
            <p:cNvPr id="11" name="Freeform 1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64D3A"/>
            </a:solidFill>
          </p:spPr>
        </p:sp>
        <p:sp>
          <p:nvSpPr>
            <p:cNvPr id="12" name="TextBox 12"/>
            <p:cNvSpPr txBox="1"/>
            <p:nvPr/>
          </p:nvSpPr>
          <p:spPr>
            <a:xfrm>
              <a:off x="0" y="165100"/>
              <a:ext cx="711200" cy="444500"/>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22536456" y="6456947"/>
            <a:ext cx="1612114" cy="1612114"/>
            <a:chOff x="0" y="0"/>
            <a:chExt cx="812800" cy="812800"/>
          </a:xfrm>
        </p:grpSpPr>
        <p:sp>
          <p:nvSpPr>
            <p:cNvPr id="14" name="Freeform 14"/>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764D3A"/>
            </a:solidFill>
          </p:spPr>
        </p:sp>
        <p:sp>
          <p:nvSpPr>
            <p:cNvPr id="15" name="TextBox 15"/>
            <p:cNvSpPr txBox="1"/>
            <p:nvPr/>
          </p:nvSpPr>
          <p:spPr>
            <a:xfrm>
              <a:off x="101600" y="165100"/>
              <a:ext cx="711200" cy="444500"/>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8774550" y="-7390693"/>
            <a:ext cx="1056204" cy="1056204"/>
            <a:chOff x="0" y="0"/>
            <a:chExt cx="812800" cy="812800"/>
          </a:xfrm>
        </p:grpSpPr>
        <p:sp>
          <p:nvSpPr>
            <p:cNvPr id="17" name="Freeform 17"/>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64D3A"/>
            </a:solidFill>
          </p:spPr>
        </p:sp>
        <p:sp>
          <p:nvSpPr>
            <p:cNvPr id="18" name="TextBox 18"/>
            <p:cNvSpPr txBox="1"/>
            <p:nvPr/>
          </p:nvSpPr>
          <p:spPr>
            <a:xfrm>
              <a:off x="203200" y="-38100"/>
              <a:ext cx="406400" cy="749300"/>
            </a:xfrm>
            <a:prstGeom prst="rect">
              <a:avLst/>
            </a:prstGeom>
          </p:spPr>
          <p:txBody>
            <a:bodyPr lIns="50800" tIns="50800" rIns="50800" bIns="50800" rtlCol="0" anchor="ctr"/>
            <a:lstStyle/>
            <a:p>
              <a:pPr algn="ctr">
                <a:lnSpc>
                  <a:spcPts val="2660"/>
                </a:lnSpc>
              </a:pPr>
              <a:endParaRPr/>
            </a:p>
          </p:txBody>
        </p:sp>
      </p:grpSp>
      <p:sp>
        <p:nvSpPr>
          <p:cNvPr id="19" name="Freeform 19"/>
          <p:cNvSpPr/>
          <p:nvPr/>
        </p:nvSpPr>
        <p:spPr>
          <a:xfrm>
            <a:off x="21755622" y="-6134100"/>
            <a:ext cx="5626536" cy="3669480"/>
          </a:xfrm>
          <a:custGeom>
            <a:avLst/>
            <a:gdLst/>
            <a:ahLst/>
            <a:cxnLst/>
            <a:rect l="l" t="t" r="r" b="b"/>
            <a:pathLst>
              <a:path w="5626536" h="3669480">
                <a:moveTo>
                  <a:pt x="0" y="0"/>
                </a:moveTo>
                <a:lnTo>
                  <a:pt x="5626536" y="0"/>
                </a:lnTo>
                <a:lnTo>
                  <a:pt x="5626536" y="3669480"/>
                </a:lnTo>
                <a:lnTo>
                  <a:pt x="0" y="3669480"/>
                </a:lnTo>
                <a:lnTo>
                  <a:pt x="0" y="0"/>
                </a:lnTo>
                <a:close/>
              </a:path>
            </a:pathLst>
          </a:custGeom>
          <a:blipFill>
            <a:blip r:embed="rId8"/>
            <a:stretch>
              <a:fillRect/>
            </a:stretch>
          </a:blipFill>
        </p:spPr>
      </p:sp>
      <p:sp>
        <p:nvSpPr>
          <p:cNvPr id="20" name="TextBox 20"/>
          <p:cNvSpPr txBox="1"/>
          <p:nvPr/>
        </p:nvSpPr>
        <p:spPr>
          <a:xfrm>
            <a:off x="5557955" y="3659568"/>
            <a:ext cx="6328627" cy="1587508"/>
          </a:xfrm>
          <a:prstGeom prst="rect">
            <a:avLst/>
          </a:prstGeom>
        </p:spPr>
        <p:txBody>
          <a:bodyPr wrap="square" lIns="0" tIns="0" rIns="0" bIns="0" rtlCol="0" anchor="t">
            <a:spAutoFit/>
          </a:bodyPr>
          <a:lstStyle/>
          <a:p>
            <a:pPr algn="ctr">
              <a:lnSpc>
                <a:spcPts val="6395"/>
              </a:lnSpc>
            </a:pPr>
            <a:r>
              <a:rPr lang="en-US" sz="4570" dirty="0">
                <a:solidFill>
                  <a:srgbClr val="000000"/>
                </a:solidFill>
                <a:latin typeface="Canva Sans Bold" panose="020B0803030501040103"/>
              </a:rPr>
              <a:t>1952</a:t>
            </a:r>
          </a:p>
          <a:p>
            <a:pPr algn="ctr">
              <a:lnSpc>
                <a:spcPts val="6395"/>
              </a:lnSpc>
              <a:spcBef>
                <a:spcPct val="0"/>
              </a:spcBef>
            </a:pPr>
            <a:r>
              <a:rPr lang="en-US" sz="4570" dirty="0">
                <a:solidFill>
                  <a:srgbClr val="000000"/>
                </a:solidFill>
                <a:latin typeface="Canva Sans Bold" panose="020B0803030501040103"/>
              </a:rPr>
              <a:t>Language Movement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13783215" y="4971636"/>
            <a:ext cx="4408900" cy="5246370"/>
            <a:chOff x="0" y="0"/>
            <a:chExt cx="3790950" cy="4511040"/>
          </a:xfrm>
        </p:grpSpPr>
        <p:sp>
          <p:nvSpPr>
            <p:cNvPr id="4" name="Freeform 4"/>
            <p:cNvSpPr/>
            <p:nvPr/>
          </p:nvSpPr>
          <p:spPr>
            <a:xfrm>
              <a:off x="158750" y="158750"/>
              <a:ext cx="3473450" cy="4193540"/>
            </a:xfrm>
            <a:custGeom>
              <a:avLst/>
              <a:gdLst/>
              <a:ahLst/>
              <a:cxnLst/>
              <a:rect l="l" t="t" r="r" b="b"/>
              <a:pathLst>
                <a:path w="3473450" h="4193540">
                  <a:moveTo>
                    <a:pt x="0" y="0"/>
                  </a:moveTo>
                  <a:lnTo>
                    <a:pt x="3473450" y="0"/>
                  </a:lnTo>
                  <a:lnTo>
                    <a:pt x="3473450" y="4193540"/>
                  </a:lnTo>
                  <a:lnTo>
                    <a:pt x="0" y="4193540"/>
                  </a:lnTo>
                  <a:close/>
                </a:path>
              </a:pathLst>
            </a:custGeom>
            <a:blipFill>
              <a:blip r:embed="rId4"/>
              <a:stretch>
                <a:fillRect l="-1302" r="-1302"/>
              </a:stretch>
            </a:blipFill>
          </p:spPr>
        </p:sp>
      </p:grpSp>
      <p:grpSp>
        <p:nvGrpSpPr>
          <p:cNvPr id="5" name="Group 5"/>
          <p:cNvGrpSpPr/>
          <p:nvPr/>
        </p:nvGrpSpPr>
        <p:grpSpPr>
          <a:xfrm>
            <a:off x="533400" y="4991100"/>
            <a:ext cx="4039870" cy="4660265"/>
            <a:chOff x="145646" y="-42723"/>
            <a:chExt cx="3473450" cy="4193540"/>
          </a:xfrm>
        </p:grpSpPr>
        <p:sp>
          <p:nvSpPr>
            <p:cNvPr id="6" name="Freeform 6"/>
            <p:cNvSpPr/>
            <p:nvPr/>
          </p:nvSpPr>
          <p:spPr>
            <a:xfrm>
              <a:off x="145646" y="-42723"/>
              <a:ext cx="3473450" cy="4193540"/>
            </a:xfrm>
            <a:custGeom>
              <a:avLst/>
              <a:gdLst/>
              <a:ahLst/>
              <a:cxnLst/>
              <a:rect l="l" t="t" r="r" b="b"/>
              <a:pathLst>
                <a:path w="3473450" h="4193540">
                  <a:moveTo>
                    <a:pt x="0" y="0"/>
                  </a:moveTo>
                  <a:lnTo>
                    <a:pt x="3473450" y="0"/>
                  </a:lnTo>
                  <a:lnTo>
                    <a:pt x="3473450" y="4193540"/>
                  </a:lnTo>
                  <a:lnTo>
                    <a:pt x="0" y="4193540"/>
                  </a:lnTo>
                  <a:close/>
                </a:path>
              </a:pathLst>
            </a:custGeom>
            <a:blipFill>
              <a:blip r:embed="rId5"/>
              <a:stretch>
                <a:fillRect t="-3085" b="-3085"/>
              </a:stretch>
            </a:blipFill>
          </p:spPr>
        </p:sp>
      </p:grpSp>
      <p:sp>
        <p:nvSpPr>
          <p:cNvPr id="7" name="Freeform 7"/>
          <p:cNvSpPr/>
          <p:nvPr/>
        </p:nvSpPr>
        <p:spPr>
          <a:xfrm>
            <a:off x="658329" y="214925"/>
            <a:ext cx="5056245" cy="3800611"/>
          </a:xfrm>
          <a:custGeom>
            <a:avLst/>
            <a:gdLst/>
            <a:ahLst/>
            <a:cxnLst/>
            <a:rect l="l" t="t" r="r" b="b"/>
            <a:pathLst>
              <a:path w="5056245" h="3800611">
                <a:moveTo>
                  <a:pt x="0" y="0"/>
                </a:moveTo>
                <a:lnTo>
                  <a:pt x="5056245" y="0"/>
                </a:lnTo>
                <a:lnTo>
                  <a:pt x="5056245" y="3800611"/>
                </a:lnTo>
                <a:lnTo>
                  <a:pt x="0" y="3800611"/>
                </a:lnTo>
                <a:lnTo>
                  <a:pt x="0" y="0"/>
                </a:lnTo>
                <a:close/>
              </a:path>
            </a:pathLst>
          </a:custGeom>
          <a:blipFill>
            <a:blip r:embed="rId6"/>
            <a:stretch>
              <a:fillRect/>
            </a:stretch>
          </a:blipFill>
        </p:spPr>
      </p:sp>
      <p:sp>
        <p:nvSpPr>
          <p:cNvPr id="8" name="Freeform 8"/>
          <p:cNvSpPr/>
          <p:nvPr/>
        </p:nvSpPr>
        <p:spPr>
          <a:xfrm>
            <a:off x="7185864" y="6786901"/>
            <a:ext cx="4007711" cy="3246246"/>
          </a:xfrm>
          <a:custGeom>
            <a:avLst/>
            <a:gdLst/>
            <a:ahLst/>
            <a:cxnLst/>
            <a:rect l="l" t="t" r="r" b="b"/>
            <a:pathLst>
              <a:path w="4007711" h="3246246">
                <a:moveTo>
                  <a:pt x="0" y="0"/>
                </a:moveTo>
                <a:lnTo>
                  <a:pt x="4007712" y="0"/>
                </a:lnTo>
                <a:lnTo>
                  <a:pt x="4007712" y="3246246"/>
                </a:lnTo>
                <a:lnTo>
                  <a:pt x="0" y="3246246"/>
                </a:lnTo>
                <a:lnTo>
                  <a:pt x="0" y="0"/>
                </a:lnTo>
                <a:close/>
              </a:path>
            </a:pathLst>
          </a:custGeom>
          <a:blipFill>
            <a:blip r:embed="rId7"/>
            <a:stretch>
              <a:fillRect/>
            </a:stretch>
          </a:blipFill>
        </p:spPr>
      </p:sp>
      <p:sp>
        <p:nvSpPr>
          <p:cNvPr id="9" name="Freeform 9"/>
          <p:cNvSpPr/>
          <p:nvPr/>
        </p:nvSpPr>
        <p:spPr>
          <a:xfrm>
            <a:off x="6738634" y="1936346"/>
            <a:ext cx="4810732" cy="3207154"/>
          </a:xfrm>
          <a:custGeom>
            <a:avLst/>
            <a:gdLst/>
            <a:ahLst/>
            <a:cxnLst/>
            <a:rect l="l" t="t" r="r" b="b"/>
            <a:pathLst>
              <a:path w="4810732" h="3207154">
                <a:moveTo>
                  <a:pt x="0" y="0"/>
                </a:moveTo>
                <a:lnTo>
                  <a:pt x="4810732" y="0"/>
                </a:lnTo>
                <a:lnTo>
                  <a:pt x="4810732" y="3207154"/>
                </a:lnTo>
                <a:lnTo>
                  <a:pt x="0" y="3207154"/>
                </a:lnTo>
                <a:lnTo>
                  <a:pt x="0" y="0"/>
                </a:lnTo>
                <a:close/>
              </a:path>
            </a:pathLst>
          </a:custGeom>
          <a:blipFill>
            <a:blip r:embed="rId8"/>
            <a:stretch>
              <a:fillRect/>
            </a:stretch>
          </a:blipFill>
        </p:spPr>
      </p:sp>
      <p:grpSp>
        <p:nvGrpSpPr>
          <p:cNvPr id="10" name="Group 10"/>
          <p:cNvGrpSpPr/>
          <p:nvPr/>
        </p:nvGrpSpPr>
        <p:grpSpPr>
          <a:xfrm>
            <a:off x="11951559" y="7263004"/>
            <a:ext cx="1438545" cy="1438545"/>
            <a:chOff x="0" y="0"/>
            <a:chExt cx="812800" cy="812800"/>
          </a:xfrm>
        </p:grpSpPr>
        <p:sp>
          <p:nvSpPr>
            <p:cNvPr id="11" name="Freeform 1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64D3A"/>
            </a:solidFill>
          </p:spPr>
        </p:sp>
        <p:sp>
          <p:nvSpPr>
            <p:cNvPr id="12" name="TextBox 12"/>
            <p:cNvSpPr txBox="1"/>
            <p:nvPr/>
          </p:nvSpPr>
          <p:spPr>
            <a:xfrm>
              <a:off x="0" y="165100"/>
              <a:ext cx="711200" cy="444500"/>
            </a:xfrm>
            <a:prstGeom prst="rect">
              <a:avLst/>
            </a:prstGeom>
          </p:spPr>
          <p:txBody>
            <a:bodyPr lIns="50800" tIns="50800" rIns="50800" bIns="50800" rtlCol="0" anchor="ctr"/>
            <a:lstStyle/>
            <a:p>
              <a:pPr algn="ctr">
                <a:lnSpc>
                  <a:spcPts val="2660"/>
                </a:lnSpc>
              </a:pPr>
              <a:endParaRPr/>
            </a:p>
          </p:txBody>
        </p:sp>
      </p:grpSp>
      <p:grpSp>
        <p:nvGrpSpPr>
          <p:cNvPr id="13" name="Group 13"/>
          <p:cNvGrpSpPr/>
          <p:nvPr/>
        </p:nvGrpSpPr>
        <p:grpSpPr>
          <a:xfrm>
            <a:off x="4908517" y="7226914"/>
            <a:ext cx="1612114" cy="1612114"/>
            <a:chOff x="0" y="0"/>
            <a:chExt cx="812800" cy="812800"/>
          </a:xfrm>
        </p:grpSpPr>
        <p:sp>
          <p:nvSpPr>
            <p:cNvPr id="14" name="Freeform 14"/>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764D3A"/>
            </a:solidFill>
          </p:spPr>
        </p:sp>
        <p:sp>
          <p:nvSpPr>
            <p:cNvPr id="15" name="TextBox 15"/>
            <p:cNvSpPr txBox="1"/>
            <p:nvPr/>
          </p:nvSpPr>
          <p:spPr>
            <a:xfrm>
              <a:off x="101600" y="165100"/>
              <a:ext cx="711200" cy="444500"/>
            </a:xfrm>
            <a:prstGeom prst="rect">
              <a:avLst/>
            </a:prstGeom>
          </p:spPr>
          <p:txBody>
            <a:bodyPr lIns="50800" tIns="50800" rIns="50800" bIns="50800" rtlCol="0" anchor="ctr"/>
            <a:lstStyle/>
            <a:p>
              <a:pPr algn="ctr">
                <a:lnSpc>
                  <a:spcPts val="2660"/>
                </a:lnSpc>
              </a:pPr>
              <a:endParaRPr/>
            </a:p>
          </p:txBody>
        </p:sp>
      </p:grpSp>
      <p:grpSp>
        <p:nvGrpSpPr>
          <p:cNvPr id="16" name="Group 16"/>
          <p:cNvGrpSpPr/>
          <p:nvPr/>
        </p:nvGrpSpPr>
        <p:grpSpPr>
          <a:xfrm>
            <a:off x="8615898" y="5409786"/>
            <a:ext cx="1056204" cy="1056204"/>
            <a:chOff x="0" y="0"/>
            <a:chExt cx="812800" cy="812800"/>
          </a:xfrm>
        </p:grpSpPr>
        <p:sp>
          <p:nvSpPr>
            <p:cNvPr id="17" name="Freeform 17"/>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764D3A"/>
            </a:solidFill>
          </p:spPr>
        </p:sp>
        <p:sp>
          <p:nvSpPr>
            <p:cNvPr id="18" name="TextBox 18"/>
            <p:cNvSpPr txBox="1"/>
            <p:nvPr/>
          </p:nvSpPr>
          <p:spPr>
            <a:xfrm>
              <a:off x="203200" y="-38100"/>
              <a:ext cx="406400" cy="749300"/>
            </a:xfrm>
            <a:prstGeom prst="rect">
              <a:avLst/>
            </a:prstGeom>
          </p:spPr>
          <p:txBody>
            <a:bodyPr lIns="50800" tIns="50800" rIns="50800" bIns="50800" rtlCol="0" anchor="ctr"/>
            <a:lstStyle/>
            <a:p>
              <a:pPr algn="ctr">
                <a:lnSpc>
                  <a:spcPts val="2660"/>
                </a:lnSpc>
              </a:pPr>
              <a:endParaRPr/>
            </a:p>
          </p:txBody>
        </p:sp>
      </p:grpSp>
      <p:sp>
        <p:nvSpPr>
          <p:cNvPr id="19" name="Freeform 19"/>
          <p:cNvSpPr/>
          <p:nvPr/>
        </p:nvSpPr>
        <p:spPr>
          <a:xfrm>
            <a:off x="12661464" y="588804"/>
            <a:ext cx="5626536" cy="3669480"/>
          </a:xfrm>
          <a:custGeom>
            <a:avLst/>
            <a:gdLst/>
            <a:ahLst/>
            <a:cxnLst/>
            <a:rect l="l" t="t" r="r" b="b"/>
            <a:pathLst>
              <a:path w="5626536" h="3669480">
                <a:moveTo>
                  <a:pt x="0" y="0"/>
                </a:moveTo>
                <a:lnTo>
                  <a:pt x="5626536" y="0"/>
                </a:lnTo>
                <a:lnTo>
                  <a:pt x="5626536" y="3669480"/>
                </a:lnTo>
                <a:lnTo>
                  <a:pt x="0" y="3669480"/>
                </a:lnTo>
                <a:lnTo>
                  <a:pt x="0" y="0"/>
                </a:lnTo>
                <a:close/>
              </a:path>
            </a:pathLst>
          </a:custGeom>
          <a:blipFill>
            <a:blip r:embed="rId9"/>
            <a:stretch>
              <a:fillRect/>
            </a:stretch>
          </a:blipFill>
        </p:spPr>
      </p:sp>
      <p:sp>
        <p:nvSpPr>
          <p:cNvPr id="20" name="TextBox 20"/>
          <p:cNvSpPr txBox="1"/>
          <p:nvPr/>
        </p:nvSpPr>
        <p:spPr>
          <a:xfrm>
            <a:off x="6023705" y="180763"/>
            <a:ext cx="6328627" cy="1587508"/>
          </a:xfrm>
          <a:prstGeom prst="rect">
            <a:avLst/>
          </a:prstGeom>
        </p:spPr>
        <p:txBody>
          <a:bodyPr wrap="square" lIns="0" tIns="0" rIns="0" bIns="0" rtlCol="0" anchor="t">
            <a:spAutoFit/>
          </a:bodyPr>
          <a:lstStyle/>
          <a:p>
            <a:pPr algn="ctr">
              <a:lnSpc>
                <a:spcPts val="6395"/>
              </a:lnSpc>
            </a:pPr>
            <a:r>
              <a:rPr lang="en-US" sz="4570" dirty="0">
                <a:solidFill>
                  <a:srgbClr val="000000"/>
                </a:solidFill>
                <a:latin typeface="Canva Sans Bold" panose="020B0803030501040103"/>
              </a:rPr>
              <a:t>1952</a:t>
            </a:r>
          </a:p>
          <a:p>
            <a:pPr algn="ctr">
              <a:lnSpc>
                <a:spcPts val="6395"/>
              </a:lnSpc>
              <a:spcBef>
                <a:spcPct val="0"/>
              </a:spcBef>
            </a:pPr>
            <a:r>
              <a:rPr lang="en-US" sz="4570" dirty="0">
                <a:solidFill>
                  <a:srgbClr val="000000"/>
                </a:solidFill>
                <a:latin typeface="Canva Sans Bold" panose="020B0803030501040103"/>
              </a:rPr>
              <a:t>Language Movement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7315200" y="5554272"/>
            <a:ext cx="6064122" cy="3501817"/>
          </a:xfrm>
          <a:custGeom>
            <a:avLst/>
            <a:gdLst/>
            <a:ahLst/>
            <a:cxnLst/>
            <a:rect l="l" t="t" r="r" b="b"/>
            <a:pathLst>
              <a:path w="6064122" h="3501817">
                <a:moveTo>
                  <a:pt x="0" y="0"/>
                </a:moveTo>
                <a:lnTo>
                  <a:pt x="6064121" y="0"/>
                </a:lnTo>
                <a:lnTo>
                  <a:pt x="6064121" y="3501817"/>
                </a:lnTo>
                <a:lnTo>
                  <a:pt x="0" y="3501817"/>
                </a:lnTo>
                <a:lnTo>
                  <a:pt x="0" y="0"/>
                </a:lnTo>
                <a:close/>
              </a:path>
            </a:pathLst>
          </a:custGeom>
          <a:blipFill>
            <a:blip r:embed="rId3"/>
            <a:stretch>
              <a:fillRect/>
            </a:stretch>
          </a:blipFill>
        </p:spPr>
      </p:sp>
      <p:sp>
        <p:nvSpPr>
          <p:cNvPr id="4" name="Freeform 4"/>
          <p:cNvSpPr/>
          <p:nvPr/>
        </p:nvSpPr>
        <p:spPr>
          <a:xfrm>
            <a:off x="20345400" y="5385961"/>
            <a:ext cx="5854239" cy="3629628"/>
          </a:xfrm>
          <a:custGeom>
            <a:avLst/>
            <a:gdLst/>
            <a:ahLst/>
            <a:cxnLst/>
            <a:rect l="l" t="t" r="r" b="b"/>
            <a:pathLst>
              <a:path w="5854239" h="3629628">
                <a:moveTo>
                  <a:pt x="0" y="0"/>
                </a:moveTo>
                <a:lnTo>
                  <a:pt x="5854239" y="0"/>
                </a:lnTo>
                <a:lnTo>
                  <a:pt x="5854239" y="3629628"/>
                </a:lnTo>
                <a:lnTo>
                  <a:pt x="0" y="3629628"/>
                </a:lnTo>
                <a:lnTo>
                  <a:pt x="0" y="0"/>
                </a:lnTo>
                <a:close/>
              </a:path>
            </a:pathLst>
          </a:custGeom>
          <a:blipFill>
            <a:blip r:embed="rId4"/>
            <a:stretch>
              <a:fillRect/>
            </a:stretch>
          </a:blipFill>
        </p:spPr>
      </p:sp>
      <p:grpSp>
        <p:nvGrpSpPr>
          <p:cNvPr id="5" name="Group 5"/>
          <p:cNvGrpSpPr/>
          <p:nvPr/>
        </p:nvGrpSpPr>
        <p:grpSpPr>
          <a:xfrm>
            <a:off x="5867400" y="14211300"/>
            <a:ext cx="3932568" cy="3932553"/>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916" r="-916"/>
              </a:stretch>
            </a:blipFill>
          </p:spPr>
        </p:sp>
      </p:grpSp>
      <p:grpSp>
        <p:nvGrpSpPr>
          <p:cNvPr id="7" name="Group 7"/>
          <p:cNvGrpSpPr/>
          <p:nvPr/>
        </p:nvGrpSpPr>
        <p:grpSpPr>
          <a:xfrm>
            <a:off x="-1134493" y="7417157"/>
            <a:ext cx="932689" cy="932689"/>
            <a:chOff x="0" y="0"/>
            <a:chExt cx="812800" cy="812800"/>
          </a:xfrm>
        </p:grpSpPr>
        <p:sp>
          <p:nvSpPr>
            <p:cNvPr id="8" name="Freeform 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64D3A"/>
            </a:solidFill>
          </p:spPr>
        </p:sp>
        <p:sp>
          <p:nvSpPr>
            <p:cNvPr id="9" name="TextBox 9"/>
            <p:cNvSpPr txBox="1"/>
            <p:nvPr/>
          </p:nvSpPr>
          <p:spPr>
            <a:xfrm>
              <a:off x="0" y="165100"/>
              <a:ext cx="711200" cy="444500"/>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19269810" y="6799364"/>
            <a:ext cx="959004" cy="959004"/>
            <a:chOff x="0" y="0"/>
            <a:chExt cx="812800" cy="812800"/>
          </a:xfrm>
        </p:grpSpPr>
        <p:sp>
          <p:nvSpPr>
            <p:cNvPr id="11" name="Freeform 11"/>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764D3A"/>
            </a:solidFill>
          </p:spPr>
        </p:sp>
        <p:sp>
          <p:nvSpPr>
            <p:cNvPr id="12" name="TextBox 12"/>
            <p:cNvSpPr txBox="1"/>
            <p:nvPr/>
          </p:nvSpPr>
          <p:spPr>
            <a:xfrm>
              <a:off x="101600" y="165100"/>
              <a:ext cx="711200" cy="444500"/>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2818381" y="2358953"/>
            <a:ext cx="12651238" cy="319531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panose="020B0803030501040103"/>
              </a:rPr>
              <a:t>1962</a:t>
            </a:r>
          </a:p>
          <a:p>
            <a:pPr algn="ctr">
              <a:lnSpc>
                <a:spcPts val="12880"/>
              </a:lnSpc>
              <a:spcBef>
                <a:spcPct val="0"/>
              </a:spcBef>
            </a:pPr>
            <a:r>
              <a:rPr lang="en-US" sz="9200" dirty="0">
                <a:solidFill>
                  <a:srgbClr val="000000"/>
                </a:solidFill>
                <a:latin typeface="Canva Sans Bold" panose="020B0803030501040103"/>
              </a:rPr>
              <a:t>Student Movement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Freeform 3"/>
          <p:cNvSpPr/>
          <p:nvPr/>
        </p:nvSpPr>
        <p:spPr>
          <a:xfrm>
            <a:off x="166121" y="5432070"/>
            <a:ext cx="6064122" cy="3501817"/>
          </a:xfrm>
          <a:custGeom>
            <a:avLst/>
            <a:gdLst/>
            <a:ahLst/>
            <a:cxnLst/>
            <a:rect l="l" t="t" r="r" b="b"/>
            <a:pathLst>
              <a:path w="6064122" h="3501817">
                <a:moveTo>
                  <a:pt x="0" y="0"/>
                </a:moveTo>
                <a:lnTo>
                  <a:pt x="6064121" y="0"/>
                </a:lnTo>
                <a:lnTo>
                  <a:pt x="6064121" y="3501817"/>
                </a:lnTo>
                <a:lnTo>
                  <a:pt x="0" y="3501817"/>
                </a:lnTo>
                <a:lnTo>
                  <a:pt x="0" y="0"/>
                </a:lnTo>
                <a:close/>
              </a:path>
            </a:pathLst>
          </a:custGeom>
          <a:blipFill>
            <a:blip r:embed="rId3"/>
            <a:stretch>
              <a:fillRect/>
            </a:stretch>
          </a:blipFill>
        </p:spPr>
      </p:sp>
      <p:sp>
        <p:nvSpPr>
          <p:cNvPr id="4" name="Freeform 4"/>
          <p:cNvSpPr/>
          <p:nvPr/>
        </p:nvSpPr>
        <p:spPr>
          <a:xfrm>
            <a:off x="12262028" y="5368164"/>
            <a:ext cx="5854239" cy="3629628"/>
          </a:xfrm>
          <a:custGeom>
            <a:avLst/>
            <a:gdLst/>
            <a:ahLst/>
            <a:cxnLst/>
            <a:rect l="l" t="t" r="r" b="b"/>
            <a:pathLst>
              <a:path w="5854239" h="3629628">
                <a:moveTo>
                  <a:pt x="0" y="0"/>
                </a:moveTo>
                <a:lnTo>
                  <a:pt x="5854239" y="0"/>
                </a:lnTo>
                <a:lnTo>
                  <a:pt x="5854239" y="3629628"/>
                </a:lnTo>
                <a:lnTo>
                  <a:pt x="0" y="3629628"/>
                </a:lnTo>
                <a:lnTo>
                  <a:pt x="0" y="0"/>
                </a:lnTo>
                <a:close/>
              </a:path>
            </a:pathLst>
          </a:custGeom>
          <a:blipFill>
            <a:blip r:embed="rId4"/>
            <a:stretch>
              <a:fillRect/>
            </a:stretch>
          </a:blipFill>
        </p:spPr>
      </p:sp>
      <p:grpSp>
        <p:nvGrpSpPr>
          <p:cNvPr id="5" name="Group 5"/>
          <p:cNvGrpSpPr/>
          <p:nvPr/>
        </p:nvGrpSpPr>
        <p:grpSpPr>
          <a:xfrm>
            <a:off x="7277528" y="5325747"/>
            <a:ext cx="3932568" cy="3932553"/>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916" r="-916"/>
              </a:stretch>
            </a:blipFill>
          </p:spPr>
        </p:sp>
      </p:grpSp>
      <p:grpSp>
        <p:nvGrpSpPr>
          <p:cNvPr id="7" name="Group 7"/>
          <p:cNvGrpSpPr/>
          <p:nvPr/>
        </p:nvGrpSpPr>
        <p:grpSpPr>
          <a:xfrm>
            <a:off x="6297215" y="6825679"/>
            <a:ext cx="932689" cy="932689"/>
            <a:chOff x="0" y="0"/>
            <a:chExt cx="812800" cy="812800"/>
          </a:xfrm>
        </p:grpSpPr>
        <p:sp>
          <p:nvSpPr>
            <p:cNvPr id="8" name="Freeform 8"/>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764D3A"/>
            </a:solidFill>
          </p:spPr>
        </p:sp>
        <p:sp>
          <p:nvSpPr>
            <p:cNvPr id="9" name="TextBox 9"/>
            <p:cNvSpPr txBox="1"/>
            <p:nvPr/>
          </p:nvSpPr>
          <p:spPr>
            <a:xfrm>
              <a:off x="0" y="165100"/>
              <a:ext cx="711200" cy="444500"/>
            </a:xfrm>
            <a:prstGeom prst="rect">
              <a:avLst/>
            </a:prstGeom>
          </p:spPr>
          <p:txBody>
            <a:bodyPr lIns="50800" tIns="50800" rIns="50800" bIns="50800" rtlCol="0" anchor="ctr"/>
            <a:lstStyle/>
            <a:p>
              <a:pPr algn="ctr">
                <a:lnSpc>
                  <a:spcPts val="2660"/>
                </a:lnSpc>
              </a:pPr>
              <a:endParaRPr/>
            </a:p>
          </p:txBody>
        </p:sp>
      </p:grpSp>
      <p:grpSp>
        <p:nvGrpSpPr>
          <p:cNvPr id="10" name="Group 10"/>
          <p:cNvGrpSpPr/>
          <p:nvPr/>
        </p:nvGrpSpPr>
        <p:grpSpPr>
          <a:xfrm>
            <a:off x="11257722" y="6825679"/>
            <a:ext cx="959004" cy="959004"/>
            <a:chOff x="0" y="0"/>
            <a:chExt cx="812800" cy="812800"/>
          </a:xfrm>
        </p:grpSpPr>
        <p:sp>
          <p:nvSpPr>
            <p:cNvPr id="11" name="Freeform 11"/>
            <p:cNvSpPr/>
            <p:nvPr/>
          </p:nvSpPr>
          <p:spPr>
            <a:xfrm>
              <a:off x="0" y="0"/>
              <a:ext cx="812800" cy="812800"/>
            </a:xfrm>
            <a:custGeom>
              <a:avLst/>
              <a:gdLst/>
              <a:ahLst/>
              <a:cxnLst/>
              <a:rect l="l" t="t" r="r" b="b"/>
              <a:pathLst>
                <a:path w="812800" h="812800">
                  <a:moveTo>
                    <a:pt x="0" y="406400"/>
                  </a:moveTo>
                  <a:lnTo>
                    <a:pt x="406400" y="0"/>
                  </a:lnTo>
                  <a:lnTo>
                    <a:pt x="406400" y="203200"/>
                  </a:lnTo>
                  <a:lnTo>
                    <a:pt x="812800" y="203200"/>
                  </a:lnTo>
                  <a:lnTo>
                    <a:pt x="812800" y="609600"/>
                  </a:lnTo>
                  <a:lnTo>
                    <a:pt x="406400" y="609600"/>
                  </a:lnTo>
                  <a:lnTo>
                    <a:pt x="406400" y="812800"/>
                  </a:lnTo>
                  <a:lnTo>
                    <a:pt x="0" y="406400"/>
                  </a:lnTo>
                  <a:close/>
                </a:path>
              </a:pathLst>
            </a:custGeom>
            <a:solidFill>
              <a:srgbClr val="764D3A"/>
            </a:solidFill>
          </p:spPr>
        </p:sp>
        <p:sp>
          <p:nvSpPr>
            <p:cNvPr id="12" name="TextBox 12"/>
            <p:cNvSpPr txBox="1"/>
            <p:nvPr/>
          </p:nvSpPr>
          <p:spPr>
            <a:xfrm>
              <a:off x="101600" y="165100"/>
              <a:ext cx="711200" cy="444500"/>
            </a:xfrm>
            <a:prstGeom prst="rect">
              <a:avLst/>
            </a:prstGeom>
          </p:spPr>
          <p:txBody>
            <a:bodyPr lIns="50800" tIns="50800" rIns="50800" bIns="50800" rtlCol="0" anchor="ctr"/>
            <a:lstStyle/>
            <a:p>
              <a:pPr algn="ctr">
                <a:lnSpc>
                  <a:spcPts val="2660"/>
                </a:lnSpc>
              </a:pPr>
              <a:endParaRPr/>
            </a:p>
          </p:txBody>
        </p:sp>
      </p:grpSp>
      <p:sp>
        <p:nvSpPr>
          <p:cNvPr id="13" name="TextBox 13"/>
          <p:cNvSpPr txBox="1"/>
          <p:nvPr/>
        </p:nvSpPr>
        <p:spPr>
          <a:xfrm>
            <a:off x="3426962" y="213784"/>
            <a:ext cx="11660638" cy="3195319"/>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panose="020B0803030501040103"/>
              </a:rPr>
              <a:t>1962</a:t>
            </a:r>
          </a:p>
          <a:p>
            <a:pPr algn="ctr">
              <a:lnSpc>
                <a:spcPts val="12880"/>
              </a:lnSpc>
              <a:spcBef>
                <a:spcPct val="0"/>
              </a:spcBef>
            </a:pPr>
            <a:r>
              <a:rPr lang="en-US" sz="9200" dirty="0">
                <a:solidFill>
                  <a:srgbClr val="000000"/>
                </a:solidFill>
                <a:latin typeface="Canva Sans Bold" panose="020B0803030501040103"/>
              </a:rPr>
              <a:t>Student Movement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02960846740_1_1"/>
</p:tagLst>
</file>

<file path=ppt/tags/tag2.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02961149611_1_1"/>
</p:tagLst>
</file>

<file path=ppt/tags/tag3.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02964988847_1_1"/>
</p:tagLst>
</file>

<file path=ppt/tags/tag4.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703006157932_1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1242</Words>
  <Application>Microsoft Office PowerPoint</Application>
  <PresentationFormat>Custom</PresentationFormat>
  <Paragraphs>133</Paragraphs>
  <Slides>50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Wingdings</vt:lpstr>
      <vt:lpstr>Arial</vt:lpstr>
      <vt:lpstr>Times New Roman</vt:lpstr>
      <vt:lpstr>Candara</vt:lpstr>
      <vt:lpstr>29LT Riwaya Bold</vt:lpstr>
      <vt:lpstr>Canva Sans Bold</vt:lpstr>
      <vt:lpstr>Aptos</vt:lpstr>
      <vt:lpstr>Calibri</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Illustrated History Presentation</dc:title>
  <dc:creator>SmartView</dc:creator>
  <cp:lastModifiedBy>Awadhe Hossain</cp:lastModifiedBy>
  <cp:revision>10</cp:revision>
  <dcterms:created xsi:type="dcterms:W3CDTF">2006-08-16T00:00:00Z</dcterms:created>
  <dcterms:modified xsi:type="dcterms:W3CDTF">2023-12-20T08:28:44Z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A8A976D0B73E4195989D4320E65A6951_13</vt:lpwstr>
  </property>
  <property fmtid="{D5CDD505-2E9C-101B-9397-08002B2CF9AE}" pid="3" name="KSOProductBuildVer">
    <vt:lpwstr>1033-12.2.0.13359</vt:lpwstr>
  </property>
</Properties>
</file>